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56" r:id="rId3"/>
    <p:sldId id="257" r:id="rId4"/>
    <p:sldId id="263" r:id="rId5"/>
    <p:sldId id="269" r:id="rId6"/>
    <p:sldId id="266" r:id="rId7"/>
    <p:sldId id="267" r:id="rId8"/>
    <p:sldId id="268" r:id="rId9"/>
    <p:sldId id="273" r:id="rId10"/>
    <p:sldId id="271" r:id="rId11"/>
    <p:sldId id="272" r:id="rId12"/>
    <p:sldId id="270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6AA15-C9BE-420D-86EE-9D27C3CE2A07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70A14-EDCF-4FA4-A383-0858D18E5D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424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70A14-EDCF-4FA4-A383-0858D18E5DA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938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99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72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8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21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85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98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7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8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76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13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47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FCBB6-EDAA-46AB-9BBF-94C8EC4BF21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215CD-B93C-4FD2-AC0A-8EAB0D1BDC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18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Heather_Lynn\Poultry Science Images_PPts\X-Rays\KeelX-ray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97544"/>
            <a:ext cx="6408712" cy="4272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4413895" y="22689"/>
            <a:ext cx="4478585" cy="19180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024374" y="4772538"/>
            <a:ext cx="3868106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Ian C. Dunn, The </a:t>
            </a:r>
            <a:r>
              <a:rPr lang="en-GB" b="1" dirty="0" err="1" smtClean="0"/>
              <a:t>Roslin</a:t>
            </a:r>
            <a:r>
              <a:rPr lang="en-GB" b="1" dirty="0" smtClean="0"/>
              <a:t> Institute and Royal (Dick) School of Veterinary Studies, University of Edinburgh,  Scotland, UK.</a:t>
            </a:r>
          </a:p>
          <a:p>
            <a:pPr algn="ctr"/>
            <a:endParaRPr lang="en-GB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323528" y="187895"/>
            <a:ext cx="3868106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endParaRPr lang="en-GB" b="1" dirty="0" smtClean="0"/>
          </a:p>
          <a:p>
            <a:pPr algn="ctr"/>
            <a:r>
              <a:rPr lang="en-GB" b="1" dirty="0" smtClean="0"/>
              <a:t>WG1   Measurement</a:t>
            </a:r>
          </a:p>
          <a:p>
            <a:pPr algn="ctr"/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46177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28" y="1124744"/>
            <a:ext cx="8896167" cy="55446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WG1 Other activities;</a:t>
            </a:r>
            <a:endParaRPr lang="en-GB" sz="2400" dirty="0"/>
          </a:p>
          <a:p>
            <a:r>
              <a:rPr lang="en-GB" sz="2400" dirty="0" smtClean="0"/>
              <a:t>Papers</a:t>
            </a:r>
            <a:endParaRPr lang="en-GB" sz="2400" dirty="0"/>
          </a:p>
          <a:p>
            <a:r>
              <a:rPr lang="en-GB" sz="1700" dirty="0" smtClean="0"/>
              <a:t>doi.org/10.1371/journal.pone.0200025	</a:t>
            </a:r>
            <a:r>
              <a:rPr lang="en-GB" sz="1700" dirty="0" err="1" smtClean="0"/>
              <a:t>Modeling</a:t>
            </a:r>
            <a:r>
              <a:rPr lang="en-GB" sz="1700" dirty="0" smtClean="0"/>
              <a:t> </a:t>
            </a:r>
            <a:r>
              <a:rPr lang="en-GB" sz="1700" dirty="0"/>
              <a:t>collisions in laying hens as a tool to </a:t>
            </a:r>
            <a:r>
              <a:rPr lang="en-GB" sz="1700" dirty="0" smtClean="0"/>
              <a:t>identify 					causative </a:t>
            </a:r>
            <a:r>
              <a:rPr lang="en-GB" sz="1700" dirty="0"/>
              <a:t>factors for keel bone </a:t>
            </a:r>
            <a:r>
              <a:rPr lang="en-GB" sz="1700" dirty="0" smtClean="0"/>
              <a:t>fractures </a:t>
            </a:r>
            <a:r>
              <a:rPr lang="en-GB" sz="1700" dirty="0"/>
              <a:t>and means to </a:t>
            </a:r>
            <a:r>
              <a:rPr lang="en-GB" sz="1700" dirty="0" smtClean="0"/>
              <a:t>					reduce </a:t>
            </a:r>
            <a:r>
              <a:rPr lang="en-GB" sz="1700" dirty="0"/>
              <a:t>their </a:t>
            </a:r>
            <a:r>
              <a:rPr lang="en-GB" sz="1700" dirty="0" smtClean="0"/>
              <a:t>occurrence </a:t>
            </a:r>
            <a:r>
              <a:rPr lang="en-GB" sz="1700" dirty="0"/>
              <a:t>and severity</a:t>
            </a:r>
          </a:p>
          <a:p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doi.org/10.3382/</a:t>
            </a:r>
            <a:r>
              <a:rPr lang="en-GB" sz="1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ps</a:t>
            </a:r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/pex146 		ANIMAL WELL-BEING AND BEHAVIOR  </a:t>
            </a:r>
            <a:r>
              <a:rPr lang="en-GB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Susceptibility </a:t>
            </a:r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keel </a:t>
            </a:r>
            <a:r>
              <a:rPr lang="en-GB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bone </a:t>
            </a:r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fractures in laying </a:t>
            </a:r>
            <a:r>
              <a:rPr lang="en-GB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hens </a:t>
            </a:r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the role of genetic variation</a:t>
            </a:r>
          </a:p>
          <a:p>
            <a:r>
              <a:rPr lang="en-GB" sz="1700" dirty="0" smtClean="0"/>
              <a:t>doi.org/10.1371/journal.pone.0194974 </a:t>
            </a:r>
            <a:r>
              <a:rPr lang="en-GB" sz="1700" dirty="0"/>
              <a:t>	 Radiographic examination of keel bone </a:t>
            </a:r>
            <a:r>
              <a:rPr lang="en-GB" sz="1700" dirty="0" smtClean="0"/>
              <a:t>damage </a:t>
            </a:r>
            <a:r>
              <a:rPr lang="en-GB" sz="1700" dirty="0"/>
              <a:t>in living </a:t>
            </a:r>
            <a:r>
              <a:rPr lang="en-GB" sz="1700" dirty="0" smtClean="0"/>
              <a:t>				laying </a:t>
            </a:r>
            <a:r>
              <a:rPr lang="en-GB" sz="1700" dirty="0"/>
              <a:t>hens of different </a:t>
            </a:r>
            <a:r>
              <a:rPr lang="en-GB" sz="1700" dirty="0" smtClean="0"/>
              <a:t>strains </a:t>
            </a:r>
            <a:r>
              <a:rPr lang="en-GB" sz="1700" dirty="0"/>
              <a:t>kept in two housing systems</a:t>
            </a:r>
          </a:p>
          <a:p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doi.org/10.1016/j.jsb.2017.10.011	</a:t>
            </a:r>
            <a:r>
              <a:rPr lang="en-GB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Influence </a:t>
            </a:r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physical activity on </a:t>
            </a:r>
            <a:r>
              <a:rPr lang="en-GB" sz="1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tibial</a:t>
            </a:r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bone </a:t>
            </a:r>
            <a:r>
              <a:rPr lang="en-GB" sz="1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material 					properties </a:t>
            </a:r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laying hens </a:t>
            </a:r>
          </a:p>
          <a:p>
            <a:r>
              <a:rPr lang="en-GB" sz="1700" dirty="0"/>
              <a:t>doi.org/10.1093/</a:t>
            </a:r>
            <a:r>
              <a:rPr lang="en-GB" sz="1700" dirty="0" err="1"/>
              <a:t>jas</a:t>
            </a:r>
            <a:r>
              <a:rPr lang="en-GB" sz="1700" dirty="0"/>
              <a:t>/sky157		Genome-wide association study for bone </a:t>
            </a:r>
            <a:r>
              <a:rPr lang="en-GB" sz="1700" dirty="0" smtClean="0"/>
              <a:t>strength </a:t>
            </a:r>
            <a:r>
              <a:rPr lang="en-GB" sz="1700" dirty="0"/>
              <a:t>i</a:t>
            </a:r>
            <a:r>
              <a:rPr lang="en-GB" sz="1700" dirty="0" smtClean="0"/>
              <a:t>n </a:t>
            </a:r>
            <a:r>
              <a:rPr lang="en-GB" sz="1700" dirty="0"/>
              <a:t>laying </a:t>
            </a:r>
            <a:r>
              <a:rPr lang="en-GB" sz="1700" dirty="0" smtClean="0"/>
              <a:t>				hens</a:t>
            </a:r>
          </a:p>
          <a:p>
            <a:r>
              <a:rPr lang="en-GB" sz="1700" dirty="0" smtClean="0">
                <a:solidFill>
                  <a:srgbClr val="FF0000"/>
                </a:solidFill>
              </a:rPr>
              <a:t> doi.org/10.3389/fvets.2018.00124	A reliable method to assess keel bone fractures in laying hens 				from radiographs using a tagged visual analogue scale</a:t>
            </a:r>
          </a:p>
          <a:p>
            <a:r>
              <a:rPr lang="en-GB" sz="1700" dirty="0" smtClean="0"/>
              <a:t>doi.org/10.3382/</a:t>
            </a:r>
            <a:r>
              <a:rPr lang="en-GB" sz="1700" dirty="0" err="1" smtClean="0"/>
              <a:t>ps</a:t>
            </a:r>
            <a:r>
              <a:rPr lang="en-GB" sz="1700" dirty="0"/>
              <a:t>/pey326		Assessing keel bone damage in laying hens by palpation: </a:t>
            </a:r>
            <a:r>
              <a:rPr lang="en-GB" sz="1700" dirty="0" smtClean="0"/>
              <a:t>				effects </a:t>
            </a:r>
            <a:r>
              <a:rPr lang="en-GB" sz="1700" dirty="0"/>
              <a:t>of assessor experience on accuracy, inter-</a:t>
            </a:r>
            <a:r>
              <a:rPr lang="en-GB" sz="1700" dirty="0" err="1"/>
              <a:t>rater</a:t>
            </a:r>
            <a:r>
              <a:rPr lang="en-GB" sz="1700" dirty="0"/>
              <a:t> </a:t>
            </a:r>
            <a:r>
              <a:rPr lang="en-GB" sz="1700" dirty="0" smtClean="0"/>
              <a:t>					agreement </a:t>
            </a:r>
            <a:r>
              <a:rPr lang="en-GB" sz="1700" dirty="0"/>
              <a:t>and intra-</a:t>
            </a:r>
            <a:r>
              <a:rPr lang="en-GB" sz="1700" dirty="0" err="1"/>
              <a:t>rater</a:t>
            </a:r>
            <a:r>
              <a:rPr lang="en-GB" sz="1700" dirty="0"/>
              <a:t> consistency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31761" y="-243408"/>
            <a:ext cx="4730105" cy="191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7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31761" y="-243408"/>
            <a:ext cx="4730105" cy="19180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369" y="2132856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Objective 1) to coordinate efforts in developing a battery of techniques capable of identifying keel bone damage with a level of accuracy, sensitivity, and detail that meets the needs of the study environment and purpose</a:t>
            </a:r>
            <a:r>
              <a:rPr lang="en-GB" sz="2400" b="1" dirty="0" smtClean="0"/>
              <a:t>.</a:t>
            </a:r>
          </a:p>
          <a:p>
            <a:endParaRPr lang="en-GB" sz="2400" b="1" dirty="0" smtClean="0"/>
          </a:p>
          <a:p>
            <a:r>
              <a:rPr lang="en-GB" sz="2400" b="1" dirty="0"/>
              <a:t> </a:t>
            </a:r>
            <a:r>
              <a:rPr lang="en-GB" sz="2400" b="1" dirty="0" smtClean="0"/>
              <a:t>       </a:t>
            </a: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b="1" dirty="0"/>
              <a:t> </a:t>
            </a:r>
            <a:endParaRPr lang="en-GB" sz="2400" dirty="0"/>
          </a:p>
          <a:p>
            <a:r>
              <a:rPr lang="en-GB" sz="2400" b="1" dirty="0"/>
              <a:t>Objective 2) to harmonize efforts developed in objective 1 and identify characteristics of damaged bone which can be inferred between </a:t>
            </a:r>
            <a:r>
              <a:rPr lang="en-GB" sz="2400" b="1" dirty="0" smtClean="0"/>
              <a:t>methods</a:t>
            </a:r>
          </a:p>
          <a:p>
            <a:endParaRPr lang="en-GB" sz="2400" dirty="0"/>
          </a:p>
          <a:p>
            <a:r>
              <a:rPr lang="en-GB" sz="2400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369" y="1318953"/>
            <a:ext cx="46169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WG1 </a:t>
            </a:r>
            <a:r>
              <a:rPr lang="en-GB" sz="3200" dirty="0" smtClean="0"/>
              <a:t>Objectives achieved?</a:t>
            </a:r>
            <a:endParaRPr lang="en-GB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849023" y="3645024"/>
            <a:ext cx="7295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Palpation, x-ray and </a:t>
            </a:r>
            <a:r>
              <a:rPr lang="en-GB" sz="2800" b="1" dirty="0" err="1" smtClean="0">
                <a:solidFill>
                  <a:srgbClr val="FF0000"/>
                </a:solidFill>
              </a:rPr>
              <a:t>physico</a:t>
            </a:r>
            <a:r>
              <a:rPr lang="en-GB" sz="2800" b="1" dirty="0" smtClean="0">
                <a:solidFill>
                  <a:srgbClr val="FF0000"/>
                </a:solidFill>
              </a:rPr>
              <a:t>-chemical          Other </a:t>
            </a:r>
            <a:r>
              <a:rPr lang="en-GB" sz="2800" b="1" dirty="0">
                <a:solidFill>
                  <a:srgbClr val="FF0000"/>
                </a:solidFill>
              </a:rPr>
              <a:t>techniques appraised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71864" y="5949280"/>
            <a:ext cx="72955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Scoring methods and training schools </a:t>
            </a:r>
          </a:p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Some progress on inference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4611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29" y="715596"/>
            <a:ext cx="8712968" cy="58817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smtClean="0"/>
              <a:t>Future activities;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More STSM</a:t>
            </a:r>
            <a:r>
              <a:rPr lang="en-GB" sz="2000" dirty="0" smtClean="0"/>
              <a:t>; There is a number of exchanges </a:t>
            </a:r>
            <a:r>
              <a:rPr lang="en-GB" sz="2000" dirty="0"/>
              <a:t> </a:t>
            </a:r>
            <a:r>
              <a:rPr lang="en-GB" sz="2000" dirty="0" smtClean="0"/>
              <a:t>being considered. Need to push forward to complete these.</a:t>
            </a:r>
          </a:p>
          <a:p>
            <a:pPr marL="0" indent="0">
              <a:buNone/>
            </a:pPr>
            <a:r>
              <a:rPr lang="en-GB" sz="2000" dirty="0"/>
              <a:t>STSM to test the </a:t>
            </a:r>
            <a:r>
              <a:rPr lang="en-GB" sz="2000" dirty="0" smtClean="0"/>
              <a:t>3D models</a:t>
            </a:r>
          </a:p>
          <a:p>
            <a:pPr marL="0" indent="0">
              <a:buNone/>
            </a:pPr>
            <a:r>
              <a:rPr lang="en-GB" sz="2000" dirty="0" smtClean="0"/>
              <a:t>STSM to measure bone </a:t>
            </a:r>
            <a:r>
              <a:rPr lang="en-GB" sz="2000" dirty="0" err="1" smtClean="0"/>
              <a:t>physico</a:t>
            </a:r>
            <a:r>
              <a:rPr lang="en-GB" sz="2000" dirty="0" smtClean="0"/>
              <a:t>-chemical  parameters in nutrition experiment.</a:t>
            </a:r>
          </a:p>
          <a:p>
            <a:pPr marL="0" indent="0">
              <a:buNone/>
            </a:pPr>
            <a:r>
              <a:rPr lang="en-GB" sz="2000" dirty="0"/>
              <a:t>STSM to </a:t>
            </a:r>
            <a:r>
              <a:rPr lang="en-GB" sz="2000" dirty="0" smtClean="0"/>
              <a:t>calculate genetic parameters for novel keel bone phenotypes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Creative thinking, some of us have a lot of data where we can make discrete projects.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More Training Schools;  </a:t>
            </a:r>
            <a:r>
              <a:rPr lang="en-GB" sz="2000" dirty="0" smtClean="0"/>
              <a:t>Is there more novel workshops we can consider?</a:t>
            </a:r>
          </a:p>
          <a:p>
            <a:pPr marL="0" indent="0">
              <a:buNone/>
            </a:pPr>
            <a:r>
              <a:rPr lang="en-GB" sz="2000" dirty="0" smtClean="0"/>
              <a:t>Radiography!   Image analysis.  Physical-chemical!  Material testing!</a:t>
            </a:r>
          </a:p>
          <a:p>
            <a:pPr marL="0" indent="0">
              <a:buNone/>
            </a:pPr>
            <a:r>
              <a:rPr lang="en-GB" sz="2000" dirty="0" smtClean="0"/>
              <a:t>Repeat Histology school if there is demand.</a:t>
            </a:r>
          </a:p>
          <a:p>
            <a:pPr marL="0" indent="0">
              <a:buNone/>
            </a:pPr>
            <a:r>
              <a:rPr lang="en-GB" sz="2000" dirty="0" smtClean="0"/>
              <a:t>Training  in palpation, more possibilities.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Working group meeting;</a:t>
            </a:r>
            <a:r>
              <a:rPr lang="en-GB" sz="2000" dirty="0" smtClean="0"/>
              <a:t> Underlying causes of KBD</a:t>
            </a:r>
            <a:r>
              <a:rPr lang="en-GB" sz="2000" dirty="0" smtClean="0"/>
              <a:t>.</a:t>
            </a: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31761" y="-243408"/>
            <a:ext cx="4730105" cy="191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55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2929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Future activities;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 smtClean="0"/>
              <a:t>Giving an optimistic view.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 algn="ctr">
              <a:buNone/>
            </a:pPr>
            <a:r>
              <a:rPr lang="en-GB" sz="4000" b="1" dirty="0" smtClean="0"/>
              <a:t>Practical steps to getting solutions.</a:t>
            </a:r>
            <a:endParaRPr lang="en-GB" sz="4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31761" y="-243408"/>
            <a:ext cx="4730105" cy="191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32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23728" y="260648"/>
            <a:ext cx="4730105" cy="19180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8320" y="2363323"/>
            <a:ext cx="8280919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just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pPr algn="just"/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algn="just"/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WG1 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serve to coordinate efforts in developing a battery of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techniques capable of identifying keel bone damage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 level of accuracy, sensitivity, and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meets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needs of the study environment and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algn="just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Researchers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share their ongoing efforts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developing methods that can be performed on-farm (e.g., palpation, portable radiography ) as well as more technologically advanced means suited for laboratories that can provide greater qualitative detail (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computed tomography, histology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4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1" y="1484784"/>
            <a:ext cx="806489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b="1" dirty="0"/>
              <a:t>D</a:t>
            </a:r>
            <a:r>
              <a:rPr lang="en-GB" sz="2400" b="1" dirty="0" smtClean="0"/>
              <a:t>ifferent requirements for different purposes </a:t>
            </a:r>
            <a:r>
              <a:rPr lang="en-GB" sz="2400" b="1" dirty="0"/>
              <a:t>but the ultimate objectives are the same</a:t>
            </a:r>
            <a:r>
              <a:rPr lang="en-GB" sz="2400" b="1" dirty="0" smtClean="0"/>
              <a:t>.</a:t>
            </a:r>
          </a:p>
          <a:p>
            <a:pPr algn="just"/>
            <a:endParaRPr lang="en-GB" sz="2400" b="1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GB" sz="2400" b="1" dirty="0"/>
              <a:t>To assess incidence of KBD to support efforts to improve nutrition and housing to reduce </a:t>
            </a:r>
            <a:r>
              <a:rPr lang="en-GB" sz="2400" b="1" dirty="0" smtClean="0"/>
              <a:t>KBD. </a:t>
            </a:r>
            <a:r>
              <a:rPr lang="en-GB" sz="2400" b="1" dirty="0"/>
              <a:t>This could be in live animals or at </a:t>
            </a:r>
            <a:r>
              <a:rPr lang="en-GB" sz="2400" b="1" i="1" dirty="0"/>
              <a:t>post-mortem</a:t>
            </a:r>
            <a:r>
              <a:rPr lang="en-GB" sz="2400" b="1" dirty="0" smtClean="0"/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n-GB" sz="2400" b="1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GB" sz="2400" b="1" dirty="0"/>
              <a:t>To quantify damage or correlates of damage to improve the genetics of the hens. This would ideally be performed in the living hen, quickly and cheaply. </a:t>
            </a:r>
          </a:p>
          <a:p>
            <a:pPr algn="just"/>
            <a:endParaRPr lang="en-GB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31761" y="-243408"/>
            <a:ext cx="4730105" cy="191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12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31761" y="-243408"/>
            <a:ext cx="4730105" cy="191800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11560" y="2420888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Keel bone damage causes are multifactorial.</a:t>
            </a:r>
          </a:p>
          <a:p>
            <a:pPr algn="ct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But for genetic and nutritional interventions, using non-keel bone measurements may be effective.</a:t>
            </a:r>
          </a:p>
          <a:p>
            <a:pPr algn="ct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Keel bone damage could be viewed as one symptom of overall deficits in bone quality.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1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31761" y="-243408"/>
            <a:ext cx="4730105" cy="19180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369" y="2132856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Objective 1) to coordinate efforts in developing a battery of techniques capable of identifying keel bone damage with a level of accuracy, sensitivity, and detail that meets the needs of the study environment and purpose.</a:t>
            </a:r>
            <a:endParaRPr lang="en-GB" sz="2400" dirty="0"/>
          </a:p>
          <a:p>
            <a:r>
              <a:rPr lang="en-GB" sz="2400" b="1" dirty="0"/>
              <a:t> </a:t>
            </a:r>
            <a:endParaRPr lang="en-GB" sz="2400" dirty="0"/>
          </a:p>
          <a:p>
            <a:r>
              <a:rPr lang="en-GB" sz="2400" b="1" dirty="0"/>
              <a:t>Objective 2) to harmonize efforts developed in objective 1 and identify characteristics of damaged bone which can be inferred between methods</a:t>
            </a:r>
            <a:endParaRPr lang="en-GB" sz="2400" dirty="0"/>
          </a:p>
          <a:p>
            <a:r>
              <a:rPr lang="en-GB" sz="2400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369" y="1318953"/>
            <a:ext cx="2848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WG1 </a:t>
            </a:r>
            <a:r>
              <a:rPr lang="en-GB" sz="3200" dirty="0" smtClean="0"/>
              <a:t>Objectives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3665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WG1 Training and knowledge transfer activities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sz="2400" dirty="0" smtClean="0"/>
              <a:t>University of Bern keel bone palpation </a:t>
            </a:r>
            <a:r>
              <a:rPr lang="en-US" sz="2400" dirty="0"/>
              <a:t>Training School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	August 2017 		Bern</a:t>
            </a:r>
          </a:p>
          <a:p>
            <a:pPr marL="0" indent="0">
              <a:buNone/>
            </a:pPr>
            <a:r>
              <a:rPr lang="en-US" sz="2400" dirty="0" smtClean="0"/>
              <a:t>		June </a:t>
            </a:r>
            <a:r>
              <a:rPr lang="en-US" sz="2400" dirty="0"/>
              <a:t>2018 </a:t>
            </a:r>
            <a:r>
              <a:rPr lang="en-US" sz="2400" dirty="0" smtClean="0"/>
              <a:t>		Antwerp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GB" sz="2400" dirty="0"/>
              <a:t>University of </a:t>
            </a:r>
            <a:r>
              <a:rPr lang="en-GB" sz="2400" dirty="0" smtClean="0"/>
              <a:t>Edinburgh Bone Histology </a:t>
            </a:r>
            <a:r>
              <a:rPr lang="en-US" sz="2400" dirty="0" smtClean="0"/>
              <a:t>Training </a:t>
            </a:r>
            <a:r>
              <a:rPr lang="en-US" sz="2400" dirty="0"/>
              <a:t>School 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 smtClean="0"/>
              <a:t>Edinburgh 2019 </a:t>
            </a:r>
            <a:r>
              <a:rPr lang="en-US" sz="2400" dirty="0"/>
              <a:t>	</a:t>
            </a:r>
            <a:r>
              <a:rPr lang="en-US" sz="2400" dirty="0" smtClean="0"/>
              <a:t>Edinburgh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31761" y="-243408"/>
            <a:ext cx="4730105" cy="191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907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29" y="1268760"/>
            <a:ext cx="8712968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WG 1 Training and knowledge transfer activities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sz="2400" dirty="0" smtClean="0"/>
              <a:t>STSM; Many exchanges specifically aimed at getting experience at measuring keel bone damage;</a:t>
            </a:r>
          </a:p>
          <a:p>
            <a:pPr marL="0" indent="0">
              <a:buNone/>
            </a:pPr>
            <a:r>
              <a:rPr lang="en-GB" sz="2400" dirty="0" smtClean="0"/>
              <a:t>	Christin </a:t>
            </a:r>
            <a:r>
              <a:rPr lang="en-GB" sz="2400" dirty="0" err="1" smtClean="0"/>
              <a:t>Habig</a:t>
            </a:r>
            <a:r>
              <a:rPr lang="en-GB" sz="2400" dirty="0" smtClean="0"/>
              <a:t>   			FLI-Roslin</a:t>
            </a:r>
          </a:p>
          <a:p>
            <a:pPr marL="0" indent="0">
              <a:buNone/>
            </a:pPr>
            <a:r>
              <a:rPr lang="en-GB" sz="2400" dirty="0" smtClean="0"/>
              <a:t>	Beryl Eusemann    		FLI-Roslin</a:t>
            </a:r>
          </a:p>
          <a:p>
            <a:pPr marL="0" indent="0">
              <a:buNone/>
            </a:pPr>
            <a:r>
              <a:rPr lang="en-GB" sz="2400" dirty="0" smtClean="0"/>
              <a:t>	</a:t>
            </a:r>
            <a:r>
              <a:rPr lang="en-GB" sz="2400" dirty="0" err="1" smtClean="0"/>
              <a:t>Lazarin</a:t>
            </a:r>
            <a:r>
              <a:rPr lang="en-GB" sz="2400" dirty="0" smtClean="0"/>
              <a:t> </a:t>
            </a:r>
            <a:r>
              <a:rPr lang="en-GB" sz="2400" dirty="0" err="1"/>
              <a:t>Velikov</a:t>
            </a:r>
            <a:r>
              <a:rPr lang="en-GB" sz="2400" dirty="0"/>
              <a:t> </a:t>
            </a:r>
            <a:r>
              <a:rPr lang="en-GB" sz="2400" dirty="0" err="1" smtClean="0"/>
              <a:t>Lazarov</a:t>
            </a:r>
            <a:r>
              <a:rPr lang="en-GB" sz="2400" dirty="0" smtClean="0"/>
              <a:t> 		-</a:t>
            </a:r>
            <a:r>
              <a:rPr lang="en-GB" sz="2400" dirty="0" err="1" smtClean="0"/>
              <a:t>Uof</a:t>
            </a:r>
            <a:r>
              <a:rPr lang="en-GB" sz="2400" dirty="0" smtClean="0"/>
              <a:t> Bern</a:t>
            </a:r>
          </a:p>
          <a:p>
            <a:pPr marL="0" indent="0">
              <a:buNone/>
            </a:pPr>
            <a:r>
              <a:rPr lang="en-GB" sz="2400" dirty="0" smtClean="0"/>
              <a:t>	Mirjana </a:t>
            </a:r>
            <a:r>
              <a:rPr lang="en-GB" sz="2400" dirty="0" err="1"/>
              <a:t>Đukić</a:t>
            </a:r>
            <a:r>
              <a:rPr lang="en-GB" sz="2400" dirty="0"/>
              <a:t> </a:t>
            </a:r>
            <a:r>
              <a:rPr lang="en-GB" sz="2400" dirty="0" err="1" smtClean="0"/>
              <a:t>Stojčić</a:t>
            </a:r>
            <a:r>
              <a:rPr lang="en-GB" sz="2400" dirty="0" smtClean="0"/>
              <a:t>		</a:t>
            </a:r>
            <a:r>
              <a:rPr lang="en-GB" sz="2400" dirty="0" err="1" smtClean="0"/>
              <a:t>Uof</a:t>
            </a:r>
            <a:r>
              <a:rPr lang="en-GB" sz="2400" dirty="0" smtClean="0"/>
              <a:t> Novi </a:t>
            </a:r>
            <a:r>
              <a:rPr lang="en-GB" sz="2400" dirty="0"/>
              <a:t>Sad </a:t>
            </a:r>
            <a:r>
              <a:rPr lang="en-GB" sz="2400" dirty="0" smtClean="0"/>
              <a:t>–</a:t>
            </a:r>
            <a:r>
              <a:rPr lang="en-GB" sz="2400" dirty="0" err="1" smtClean="0"/>
              <a:t>Uof</a:t>
            </a:r>
            <a:r>
              <a:rPr lang="en-GB" sz="2400" dirty="0" smtClean="0"/>
              <a:t> Bern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GB" sz="2400" dirty="0" smtClean="0"/>
              <a:t>Beryl Eusemann    </a:t>
            </a:r>
            <a:r>
              <a:rPr lang="en-GB" sz="2400" dirty="0"/>
              <a:t>		</a:t>
            </a:r>
            <a:r>
              <a:rPr lang="en-GB" sz="2400" dirty="0" smtClean="0"/>
              <a:t>FLI-</a:t>
            </a:r>
            <a:r>
              <a:rPr lang="en-GB" sz="2400" dirty="0" err="1" smtClean="0"/>
              <a:t>Uof</a:t>
            </a:r>
            <a:r>
              <a:rPr lang="en-GB" sz="2400" dirty="0" smtClean="0"/>
              <a:t> Granada</a:t>
            </a:r>
          </a:p>
          <a:p>
            <a:pPr marL="0" indent="0">
              <a:buNone/>
            </a:pPr>
            <a:r>
              <a:rPr lang="en-GB" sz="2400" dirty="0" smtClean="0"/>
              <a:t>	Elena Armstrong    </a:t>
            </a:r>
            <a:r>
              <a:rPr lang="en-GB" sz="2400" dirty="0"/>
              <a:t>		</a:t>
            </a:r>
            <a:r>
              <a:rPr lang="en-GB" sz="2400" dirty="0" err="1" smtClean="0"/>
              <a:t>UoNewcastle</a:t>
            </a:r>
            <a:r>
              <a:rPr lang="en-GB" sz="2400" dirty="0" smtClean="0"/>
              <a:t> </a:t>
            </a:r>
            <a:r>
              <a:rPr lang="en-GB" sz="2400" dirty="0"/>
              <a:t>-</a:t>
            </a:r>
            <a:r>
              <a:rPr lang="en-GB" sz="2400" dirty="0" err="1"/>
              <a:t>Uof</a:t>
            </a:r>
            <a:r>
              <a:rPr lang="en-GB" sz="2400" dirty="0"/>
              <a:t> Bern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Roslin Institute Mobility award; </a:t>
            </a:r>
          </a:p>
          <a:p>
            <a:pPr marL="457200" lvl="1" indent="0">
              <a:buNone/>
            </a:pPr>
            <a:r>
              <a:rPr lang="en-GB" sz="2400" dirty="0" smtClean="0"/>
              <a:t>	</a:t>
            </a:r>
            <a:r>
              <a:rPr lang="en-GB" sz="2400" dirty="0" err="1" smtClean="0"/>
              <a:t>Björn</a:t>
            </a:r>
            <a:r>
              <a:rPr lang="en-GB" sz="2400" dirty="0" smtClean="0"/>
              <a:t> </a:t>
            </a:r>
            <a:r>
              <a:rPr lang="en-GB" sz="2400" dirty="0" err="1" smtClean="0"/>
              <a:t>Andersson</a:t>
            </a:r>
            <a:r>
              <a:rPr lang="en-GB" sz="2400" dirty="0" smtClean="0"/>
              <a:t>		LTZ-Roslin</a:t>
            </a:r>
          </a:p>
          <a:p>
            <a:pPr marL="457200" lvl="1" indent="0">
              <a:buNone/>
            </a:pPr>
            <a:r>
              <a:rPr lang="en-GB" sz="2400" dirty="0" smtClean="0"/>
              <a:t>	Maisarah Maidin</a:t>
            </a:r>
            <a:r>
              <a:rPr lang="en-GB" sz="2400" dirty="0"/>
              <a:t>		</a:t>
            </a:r>
            <a:r>
              <a:rPr lang="en-GB" sz="2400" dirty="0" smtClean="0"/>
              <a:t>Roslin-LTZ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31761" y="-243408"/>
            <a:ext cx="4730105" cy="191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503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29" y="1124744"/>
            <a:ext cx="871296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WG1 Other activities;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400" dirty="0" smtClean="0"/>
              <a:t>Production </a:t>
            </a:r>
            <a:r>
              <a:rPr lang="en-GB" sz="2400" dirty="0"/>
              <a:t>of 3 D printable models </a:t>
            </a:r>
            <a:r>
              <a:rPr lang="en-GB" sz="2400" dirty="0" smtClean="0"/>
              <a:t>of keels to train </a:t>
            </a:r>
            <a:r>
              <a:rPr lang="en-GB" sz="2400" dirty="0" err="1" smtClean="0"/>
              <a:t>palpators</a:t>
            </a:r>
            <a:endParaRPr lang="en-GB" sz="2400" dirty="0" smtClean="0"/>
          </a:p>
          <a:p>
            <a:pPr lvl="1"/>
            <a:r>
              <a:rPr lang="en-GB" sz="2000" dirty="0"/>
              <a:t>Sabine </a:t>
            </a:r>
            <a:r>
              <a:rPr lang="en-GB" sz="2000" dirty="0" err="1" smtClean="0"/>
              <a:t>Gebhardt</a:t>
            </a:r>
            <a:r>
              <a:rPr lang="en-GB" sz="2000" dirty="0" smtClean="0"/>
              <a:t>  	U of Bern</a:t>
            </a:r>
            <a:endParaRPr lang="en-US" sz="2000" dirty="0"/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Practical phenotype grant</a:t>
            </a:r>
          </a:p>
          <a:p>
            <a:pPr lvl="1"/>
            <a:r>
              <a:rPr lang="en-GB" sz="1600" dirty="0" smtClean="0"/>
              <a:t>Funded by FFAR	Roslin, LTZ, </a:t>
            </a:r>
            <a:r>
              <a:rPr lang="en-GB" sz="1600" dirty="0" err="1" smtClean="0"/>
              <a:t>Hyline</a:t>
            </a:r>
            <a:endParaRPr lang="en-GB" sz="1600" dirty="0" smtClean="0"/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Public/Industry engagement</a:t>
            </a:r>
            <a:endParaRPr lang="en-GB" sz="2400" dirty="0"/>
          </a:p>
          <a:p>
            <a:pPr lvl="1"/>
            <a:r>
              <a:rPr lang="en-GB" sz="1600" dirty="0"/>
              <a:t>Toscano, M.J. 2017 Keel Bone Fractures: Causes and a way forward. The Ranger, September </a:t>
            </a:r>
            <a:r>
              <a:rPr lang="en-GB" sz="1600" dirty="0" smtClean="0"/>
              <a:t>2017:97-111</a:t>
            </a:r>
          </a:p>
          <a:p>
            <a:pPr lvl="1"/>
            <a:r>
              <a:rPr lang="en-GB" sz="1600" dirty="0" smtClean="0"/>
              <a:t>Keel </a:t>
            </a:r>
            <a:r>
              <a:rPr lang="en-GB" sz="1600" dirty="0"/>
              <a:t>bone research gets a major financial </a:t>
            </a:r>
            <a:r>
              <a:rPr lang="en-GB" sz="1600" dirty="0" smtClean="0"/>
              <a:t>boost, </a:t>
            </a:r>
            <a:r>
              <a:rPr lang="en-GB" sz="1600" dirty="0"/>
              <a:t>Poultry </a:t>
            </a:r>
            <a:r>
              <a:rPr lang="en-GB" sz="1600" dirty="0" smtClean="0"/>
              <a:t>World, Mar </a:t>
            </a:r>
            <a:r>
              <a:rPr lang="en-GB" sz="1600" dirty="0"/>
              <a:t>19, 2018</a:t>
            </a:r>
          </a:p>
          <a:p>
            <a:pPr lvl="1"/>
            <a:endParaRPr lang="en-GB" sz="1200" dirty="0" smtClean="0"/>
          </a:p>
          <a:p>
            <a:pPr lvl="1"/>
            <a:endParaRPr lang="en-GB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31761" y="-243408"/>
            <a:ext cx="4730105" cy="191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143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744039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WG1 Other activities;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400" dirty="0" smtClean="0"/>
              <a:t>Visits on the KBD  but not funded directly by COST</a:t>
            </a:r>
          </a:p>
          <a:p>
            <a:endParaRPr lang="en-GB" sz="2400" dirty="0"/>
          </a:p>
          <a:p>
            <a:r>
              <a:rPr lang="en-GB" sz="2400" dirty="0" smtClean="0"/>
              <a:t>ICD to Guelph</a:t>
            </a:r>
          </a:p>
          <a:p>
            <a:r>
              <a:rPr lang="en-GB" sz="2400" dirty="0" smtClean="0"/>
              <a:t>SP to Roslin and Granada</a:t>
            </a:r>
          </a:p>
          <a:p>
            <a:r>
              <a:rPr lang="en-GB" sz="2400" dirty="0" smtClean="0"/>
              <a:t>ICD to Uppsala </a:t>
            </a:r>
          </a:p>
          <a:p>
            <a:r>
              <a:rPr lang="en-GB" sz="2400" dirty="0" smtClean="0"/>
              <a:t>ARN to Uppsala</a:t>
            </a:r>
          </a:p>
          <a:p>
            <a:r>
              <a:rPr lang="en-GB" sz="2400" dirty="0" err="1" smtClean="0"/>
              <a:t>HMcC</a:t>
            </a:r>
            <a:r>
              <a:rPr lang="en-GB" sz="2400" dirty="0" smtClean="0"/>
              <a:t>  &amp; BF to Celle</a:t>
            </a:r>
          </a:p>
          <a:p>
            <a:r>
              <a:rPr lang="en-GB" sz="2400" dirty="0" smtClean="0"/>
              <a:t>ICD, BA to Copenhagen</a:t>
            </a:r>
          </a:p>
          <a:p>
            <a:endParaRPr lang="en-GB" sz="2400" dirty="0"/>
          </a:p>
          <a:p>
            <a:r>
              <a:rPr lang="en-GB" sz="2400" dirty="0" smtClean="0"/>
              <a:t>Other visits  ………………</a:t>
            </a:r>
            <a:endParaRPr lang="en-GB" sz="1600" dirty="0"/>
          </a:p>
          <a:p>
            <a:pPr lvl="1"/>
            <a:endParaRPr lang="en-GB" sz="1200" dirty="0" smtClean="0"/>
          </a:p>
          <a:p>
            <a:pPr lvl="1"/>
            <a:endParaRPr lang="en-GB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4" b="17494"/>
          <a:stretch/>
        </p:blipFill>
        <p:spPr>
          <a:xfrm>
            <a:off x="2131761" y="-243408"/>
            <a:ext cx="4730105" cy="191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974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554</Words>
  <Application>Microsoft Office PowerPoint</Application>
  <PresentationFormat>On-screen Show (4:3)</PresentationFormat>
  <Paragraphs>127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DUNN Ian</dc:creator>
  <cp:lastModifiedBy>Ian Dunn</cp:lastModifiedBy>
  <cp:revision>78</cp:revision>
  <dcterms:created xsi:type="dcterms:W3CDTF">2017-03-15T13:45:30Z</dcterms:created>
  <dcterms:modified xsi:type="dcterms:W3CDTF">2018-09-17T10:19:20Z</dcterms:modified>
</cp:coreProperties>
</file>