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1"/>
    <p:sldMasterId id="2147483708" r:id="rId2"/>
  </p:sldMasterIdLst>
  <p:notesMasterIdLst>
    <p:notesMasterId r:id="rId21"/>
  </p:notesMasterIdLst>
  <p:handoutMasterIdLst>
    <p:handoutMasterId r:id="rId22"/>
  </p:handoutMasterIdLst>
  <p:sldIdLst>
    <p:sldId id="256" r:id="rId3"/>
    <p:sldId id="259" r:id="rId4"/>
    <p:sldId id="263" r:id="rId5"/>
    <p:sldId id="277" r:id="rId6"/>
    <p:sldId id="272" r:id="rId7"/>
    <p:sldId id="273" r:id="rId8"/>
    <p:sldId id="274" r:id="rId9"/>
    <p:sldId id="275" r:id="rId10"/>
    <p:sldId id="266" r:id="rId11"/>
    <p:sldId id="267" r:id="rId12"/>
    <p:sldId id="278" r:id="rId13"/>
    <p:sldId id="268" r:id="rId14"/>
    <p:sldId id="269" r:id="rId15"/>
    <p:sldId id="271" r:id="rId16"/>
    <p:sldId id="279" r:id="rId17"/>
    <p:sldId id="280" r:id="rId18"/>
    <p:sldId id="270" r:id="rId19"/>
    <p:sldId id="2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5949" userDrawn="1">
          <p15:clr>
            <a:srgbClr val="A4A3A4"/>
          </p15:clr>
        </p15:guide>
        <p15:guide id="2" orient="horz" pos="2160">
          <p15:clr>
            <a:srgbClr val="A4A3A4"/>
          </p15:clr>
        </p15:guide>
        <p15:guide id="3" pos="446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783C"/>
    <a:srgbClr val="DD5C30"/>
    <a:srgbClr val="3C3C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9" autoAdjust="0"/>
    <p:restoredTop sz="94727" autoAdjust="0"/>
  </p:normalViewPr>
  <p:slideViewPr>
    <p:cSldViewPr snapToGrid="0" snapToObjects="1" showGuides="1">
      <p:cViewPr>
        <p:scale>
          <a:sx n="90" d="100"/>
          <a:sy n="90" d="100"/>
        </p:scale>
        <p:origin x="-570" y="768"/>
      </p:cViewPr>
      <p:guideLst>
        <p:guide orient="horz" pos="2160"/>
        <p:guide pos="5949"/>
        <p:guide pos="4462"/>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37" d="100"/>
          <a:sy n="137" d="100"/>
        </p:scale>
        <p:origin x="4744" y="19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59D07E-DAEA-3E43-8AD1-9B0873FB551A}" type="datetimeFigureOut">
              <a:rPr lang="fr-FR" smtClean="0"/>
              <a:pPr/>
              <a:t>14/09/2018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9731F-95B1-1047-A9A5-CBF9FF3C33CB}" type="slidenum">
              <a:rPr lang="fr-FR" smtClean="0"/>
              <a:pPr/>
              <a:t>‹#›</a:t>
            </a:fld>
            <a:endParaRPr lang="fr-FR"/>
          </a:p>
        </p:txBody>
      </p:sp>
    </p:spTree>
    <p:extLst>
      <p:ext uri="{BB962C8B-B14F-4D97-AF65-F5344CB8AC3E}">
        <p14:creationId xmlns="" xmlns:p14="http://schemas.microsoft.com/office/powerpoint/2010/main" val="822444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2D426-6319-1843-BB06-506424092938}" type="datetimeFigureOut">
              <a:rPr lang="fr-FR" smtClean="0"/>
              <a:pPr/>
              <a:t>14/09/2018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8229E-A5D3-DE47-928C-2ED6A4F8D306}" type="slidenum">
              <a:rPr lang="fr-FR" smtClean="0"/>
              <a:pPr/>
              <a:t>‹#›</a:t>
            </a:fld>
            <a:endParaRPr lang="fr-FR"/>
          </a:p>
        </p:txBody>
      </p:sp>
    </p:spTree>
    <p:extLst>
      <p:ext uri="{BB962C8B-B14F-4D97-AF65-F5344CB8AC3E}">
        <p14:creationId xmlns="" xmlns:p14="http://schemas.microsoft.com/office/powerpoint/2010/main" val="13359002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facebook.com/COST.Programme/" TargetMode="External"/><Relationship Id="rId3" Type="http://schemas.openxmlformats.org/officeDocument/2006/relationships/hyperlink" Target="https://twitter.com/costprogramme?lang=fr" TargetMode="External"/><Relationship Id="rId7" Type="http://schemas.openxmlformats.org/officeDocument/2006/relationships/image" Target="../media/image13.png"/><Relationship Id="rId12"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2.xml"/><Relationship Id="rId6" Type="http://schemas.openxmlformats.org/officeDocument/2006/relationships/hyperlink" Target="https://www.youtube.com/user/COSTOffice" TargetMode="External"/><Relationship Id="rId11" Type="http://schemas.openxmlformats.org/officeDocument/2006/relationships/image" Target="../media/image15.png"/><Relationship Id="rId5" Type="http://schemas.openxmlformats.org/officeDocument/2006/relationships/hyperlink" Target="http://www.cost.eu/" TargetMode="External"/><Relationship Id="rId10" Type="http://schemas.openxmlformats.org/officeDocument/2006/relationships/hyperlink" Target="https://www.linkedin.com/company/cost-office" TargetMode="External"/><Relationship Id="rId4" Type="http://schemas.openxmlformats.org/officeDocument/2006/relationships/image" Target="../media/image12.jpeg"/><Relationship Id="rId9"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 titl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34" y="0"/>
            <a:ext cx="9143332" cy="6857499"/>
          </a:xfrm>
          <a:prstGeom prst="rect">
            <a:avLst/>
          </a:prstGeom>
        </p:spPr>
      </p:pic>
      <p:sp>
        <p:nvSpPr>
          <p:cNvPr id="9" name="Titre 13"/>
          <p:cNvSpPr>
            <a:spLocks noGrp="1"/>
          </p:cNvSpPr>
          <p:nvPr>
            <p:ph type="title" hasCustomPrompt="1"/>
          </p:nvPr>
        </p:nvSpPr>
        <p:spPr>
          <a:xfrm>
            <a:off x="1038802" y="3961397"/>
            <a:ext cx="6245657"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10" name="Espace réservé du texte 16"/>
          <p:cNvSpPr>
            <a:spLocks noGrp="1"/>
          </p:cNvSpPr>
          <p:nvPr>
            <p:ph type="body" sz="quarter" idx="10" hasCustomPrompt="1"/>
          </p:nvPr>
        </p:nvSpPr>
        <p:spPr>
          <a:xfrm>
            <a:off x="1038441" y="4557940"/>
            <a:ext cx="6246019" cy="469674"/>
          </a:xfrm>
          <a:prstGeom prst="rect">
            <a:avLst/>
          </a:prstGeom>
        </p:spPr>
        <p:txBody>
          <a:bodyPr/>
          <a:lstStyle>
            <a:lvl1pPr marL="0" indent="0">
              <a:buNone/>
              <a:defRPr sz="24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smtClean="0"/>
              <a:t>Presentation</a:t>
            </a:r>
            <a:r>
              <a:rPr lang="fr-FR" dirty="0" smtClean="0"/>
              <a:t> </a:t>
            </a:r>
            <a:r>
              <a:rPr lang="fr-FR" dirty="0" err="1" smtClean="0"/>
              <a:t>subtitle</a:t>
            </a:r>
            <a:r>
              <a:rPr lang="fr-FR" dirty="0" smtClean="0"/>
              <a:t> – one line</a:t>
            </a:r>
            <a:endParaRPr lang="fr-FR" dirty="0"/>
          </a:p>
        </p:txBody>
      </p:sp>
      <p:sp>
        <p:nvSpPr>
          <p:cNvPr id="11" name="Espace réservé du texte 16"/>
          <p:cNvSpPr>
            <a:spLocks noGrp="1"/>
          </p:cNvSpPr>
          <p:nvPr>
            <p:ph type="body" sz="quarter" idx="11" hasCustomPrompt="1"/>
          </p:nvPr>
        </p:nvSpPr>
        <p:spPr>
          <a:xfrm>
            <a:off x="1038441" y="5043451"/>
            <a:ext cx="6246019" cy="469674"/>
          </a:xfrm>
          <a:prstGeom prst="rect">
            <a:avLst/>
          </a:prstGeom>
        </p:spPr>
        <p:txBody>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smtClean="0"/>
              <a:t>Presenter</a:t>
            </a:r>
            <a:r>
              <a:rPr lang="fr-FR" dirty="0" smtClean="0"/>
              <a:t> – Location – Date</a:t>
            </a:r>
            <a:endParaRPr lang="fr-FR" dirty="0"/>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6400800" y="5731933"/>
            <a:ext cx="2286000" cy="762000"/>
          </a:xfrm>
          <a:prstGeom prst="rect">
            <a:avLst/>
          </a:prstGeom>
        </p:spPr>
      </p:pic>
    </p:spTree>
    <p:extLst>
      <p:ext uri="{BB962C8B-B14F-4D97-AF65-F5344CB8AC3E}">
        <p14:creationId xmlns="" xmlns:p14="http://schemas.microsoft.com/office/powerpoint/2010/main" val="332155874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7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resentation - Empty - Conten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34" y="0"/>
            <a:ext cx="9143332" cy="6857499"/>
          </a:xfrm>
          <a:prstGeom prst="rect">
            <a:avLst/>
          </a:prstGeom>
        </p:spPr>
      </p:pic>
      <p:sp>
        <p:nvSpPr>
          <p:cNvPr id="7" name="ZoneTexte 6"/>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8" name="Titre 13"/>
          <p:cNvSpPr>
            <a:spLocks noGrp="1"/>
          </p:cNvSpPr>
          <p:nvPr>
            <p:ph type="title" hasCustomPrompt="1"/>
          </p:nvPr>
        </p:nvSpPr>
        <p:spPr>
          <a:xfrm>
            <a:off x="737593" y="565743"/>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10" name="Espace réservé du tableau 4"/>
          <p:cNvSpPr>
            <a:spLocks noGrp="1"/>
          </p:cNvSpPr>
          <p:nvPr>
            <p:ph type="tbl" sz="quarter" idx="10"/>
          </p:nvPr>
        </p:nvSpPr>
        <p:spPr>
          <a:xfrm>
            <a:off x="738188" y="1155980"/>
            <a:ext cx="7667625" cy="4620245"/>
          </a:xfrm>
          <a:prstGeom prst="rect">
            <a:avLst/>
          </a:prstGeom>
        </p:spPr>
        <p:txBody>
          <a:bodyPr vert="horz"/>
          <a:lstStyle/>
          <a:p>
            <a:endParaRPr lang="fr-FR" dirty="0"/>
          </a:p>
        </p:txBody>
      </p:sp>
      <p:pic>
        <p:nvPicPr>
          <p:cNvPr id="2" name="Afbeelding 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286000" y="6005173"/>
            <a:ext cx="2286000" cy="762000"/>
          </a:xfrm>
          <a:prstGeom prst="rect">
            <a:avLst/>
          </a:prstGeom>
        </p:spPr>
      </p:pic>
    </p:spTree>
    <p:extLst>
      <p:ext uri="{BB962C8B-B14F-4D97-AF65-F5344CB8AC3E}">
        <p14:creationId xmlns="" xmlns:p14="http://schemas.microsoft.com/office/powerpoint/2010/main" val="13807298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resentation - Empty - Empty">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34" y="0"/>
            <a:ext cx="9143332" cy="6857499"/>
          </a:xfrm>
          <a:prstGeom prst="rect">
            <a:avLst/>
          </a:prstGeom>
        </p:spPr>
      </p:pic>
      <p:sp>
        <p:nvSpPr>
          <p:cNvPr id="5" name="ZoneTexte 4"/>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286000" y="6005173"/>
            <a:ext cx="2286000" cy="762000"/>
          </a:xfrm>
          <a:prstGeom prst="rect">
            <a:avLst/>
          </a:prstGeom>
        </p:spPr>
      </p:pic>
    </p:spTree>
    <p:extLst>
      <p:ext uri="{BB962C8B-B14F-4D97-AF65-F5344CB8AC3E}">
        <p14:creationId xmlns="" xmlns:p14="http://schemas.microsoft.com/office/powerpoint/2010/main" val="99411541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 Text and smartar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34" y="0"/>
            <a:ext cx="9143332" cy="6857499"/>
          </a:xfrm>
          <a:prstGeom prst="rect">
            <a:avLst/>
          </a:prstGeom>
        </p:spPr>
      </p:pic>
      <p:sp>
        <p:nvSpPr>
          <p:cNvPr id="8" name="ZoneTexte 7"/>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9" name="Titre 13"/>
          <p:cNvSpPr>
            <a:spLocks noGrp="1"/>
          </p:cNvSpPr>
          <p:nvPr>
            <p:ph type="title" hasCustomPrompt="1"/>
          </p:nvPr>
        </p:nvSpPr>
        <p:spPr>
          <a:xfrm>
            <a:off x="737593" y="565743"/>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12" name="Espace réservé du contenu 3"/>
          <p:cNvSpPr>
            <a:spLocks noGrp="1"/>
          </p:cNvSpPr>
          <p:nvPr>
            <p:ph sz="quarter" idx="11" hasCustomPrompt="1"/>
          </p:nvPr>
        </p:nvSpPr>
        <p:spPr>
          <a:xfrm>
            <a:off x="737594" y="1518017"/>
            <a:ext cx="2398329" cy="4314213"/>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smtClean="0"/>
              <a:t>Level</a:t>
            </a:r>
            <a:r>
              <a:rPr lang="fr-FR" dirty="0" smtClean="0"/>
              <a:t> 1</a:t>
            </a:r>
          </a:p>
          <a:p>
            <a:pPr lvl="1"/>
            <a:r>
              <a:rPr lang="fr-FR" dirty="0" err="1" smtClean="0"/>
              <a:t>Level</a:t>
            </a:r>
            <a:r>
              <a:rPr lang="fr-FR" dirty="0" smtClean="0"/>
              <a:t> 2</a:t>
            </a:r>
          </a:p>
          <a:p>
            <a:pPr lvl="2"/>
            <a:r>
              <a:rPr lang="fr-FR" dirty="0" err="1" smtClean="0"/>
              <a:t>Level</a:t>
            </a:r>
            <a:r>
              <a:rPr lang="fr-FR" dirty="0" smtClean="0"/>
              <a:t> 3</a:t>
            </a:r>
          </a:p>
          <a:p>
            <a:pPr lvl="3"/>
            <a:r>
              <a:rPr lang="fr-FR" dirty="0" err="1" smtClean="0"/>
              <a:t>Level</a:t>
            </a:r>
            <a:r>
              <a:rPr lang="fr-FR" dirty="0" smtClean="0"/>
              <a:t> 4</a:t>
            </a:r>
          </a:p>
        </p:txBody>
      </p:sp>
      <p:sp>
        <p:nvSpPr>
          <p:cNvPr id="7" name="Espace réservé du graphique SmartArt 3"/>
          <p:cNvSpPr>
            <a:spLocks noGrp="1"/>
          </p:cNvSpPr>
          <p:nvPr>
            <p:ph type="dgm" sz="quarter" idx="12" hasCustomPrompt="1"/>
          </p:nvPr>
        </p:nvSpPr>
        <p:spPr>
          <a:xfrm>
            <a:off x="3282950" y="1517650"/>
            <a:ext cx="5559425" cy="4314825"/>
          </a:xfrm>
          <a:prstGeom prst="rect">
            <a:avLst/>
          </a:prstGeom>
        </p:spPr>
        <p:txBody>
          <a:bodyPr vert="horz"/>
          <a:lstStyle/>
          <a:p>
            <a:r>
              <a:rPr lang="fr-FR" dirty="0" err="1" smtClean="0"/>
              <a:t>Smartart</a:t>
            </a:r>
            <a:endParaRPr lang="fr-FR" dirty="0"/>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286000" y="6005173"/>
            <a:ext cx="2286000" cy="762000"/>
          </a:xfrm>
          <a:prstGeom prst="rect">
            <a:avLst/>
          </a:prstGeom>
        </p:spPr>
      </p:pic>
    </p:spTree>
    <p:extLst>
      <p:ext uri="{BB962C8B-B14F-4D97-AF65-F5344CB8AC3E}">
        <p14:creationId xmlns="" xmlns:p14="http://schemas.microsoft.com/office/powerpoint/2010/main" val="290428039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 Empty">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0"/>
            <a:ext cx="9144000" cy="6858000"/>
          </a:xfrm>
          <a:prstGeom prst="rect">
            <a:avLst/>
          </a:prstGeom>
        </p:spPr>
      </p:pic>
      <p:sp>
        <p:nvSpPr>
          <p:cNvPr id="4" name="Titre 13"/>
          <p:cNvSpPr>
            <a:spLocks noGrp="1"/>
          </p:cNvSpPr>
          <p:nvPr>
            <p:ph type="title" hasCustomPrompt="1"/>
          </p:nvPr>
        </p:nvSpPr>
        <p:spPr>
          <a:xfrm>
            <a:off x="830440" y="3390842"/>
            <a:ext cx="6245657"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smtClean="0"/>
              <a:t>Thank</a:t>
            </a:r>
            <a:r>
              <a:rPr lang="fr-FR" dirty="0" smtClean="0"/>
              <a:t> </a:t>
            </a:r>
            <a:r>
              <a:rPr lang="fr-FR" dirty="0" err="1" smtClean="0"/>
              <a:t>you</a:t>
            </a:r>
            <a:endParaRPr lang="fr-FR" dirty="0"/>
          </a:p>
        </p:txBody>
      </p:sp>
      <p:sp>
        <p:nvSpPr>
          <p:cNvPr id="6" name="ZoneTexte 5"/>
          <p:cNvSpPr txBox="1"/>
          <p:nvPr userDrawn="1"/>
        </p:nvSpPr>
        <p:spPr>
          <a:xfrm>
            <a:off x="830441" y="4313604"/>
            <a:ext cx="5270565" cy="338554"/>
          </a:xfrm>
          <a:prstGeom prst="rect">
            <a:avLst/>
          </a:prstGeom>
          <a:noFill/>
        </p:spPr>
        <p:txBody>
          <a:bodyPr wrap="square" rtlCol="0">
            <a:spAutoFit/>
          </a:bodyPr>
          <a:lstStyle/>
          <a:p>
            <a:r>
              <a:rPr lang="fr-FR" sz="1600" u="none" kern="1200" dirty="0" err="1" smtClean="0">
                <a:solidFill>
                  <a:schemeClr val="tx2"/>
                </a:solidFill>
                <a:latin typeface="+mn-lt"/>
                <a:ea typeface="+mn-ea"/>
                <a:cs typeface="+mn-cs"/>
              </a:rPr>
              <a:t>Subscribe</a:t>
            </a:r>
            <a:r>
              <a:rPr lang="fr-FR" sz="1600" u="none" kern="1200" baseline="0" dirty="0" smtClean="0">
                <a:solidFill>
                  <a:schemeClr val="tx2"/>
                </a:solidFill>
                <a:latin typeface="+mn-lt"/>
                <a:ea typeface="+mn-ea"/>
                <a:cs typeface="+mn-cs"/>
              </a:rPr>
              <a:t> to </a:t>
            </a:r>
            <a:r>
              <a:rPr lang="fr-FR" sz="1600" u="none" kern="1200" baseline="0" dirty="0" err="1" smtClean="0">
                <a:solidFill>
                  <a:schemeClr val="tx2"/>
                </a:solidFill>
                <a:latin typeface="+mn-lt"/>
                <a:ea typeface="+mn-ea"/>
                <a:cs typeface="+mn-cs"/>
              </a:rPr>
              <a:t>our</a:t>
            </a:r>
            <a:r>
              <a:rPr lang="fr-FR" sz="1600" u="none" kern="1200" baseline="0" dirty="0" smtClean="0">
                <a:solidFill>
                  <a:schemeClr val="tx2"/>
                </a:solidFill>
                <a:latin typeface="+mn-lt"/>
                <a:ea typeface="+mn-ea"/>
                <a:cs typeface="+mn-cs"/>
              </a:rPr>
              <a:t> news: </a:t>
            </a:r>
            <a:r>
              <a:rPr lang="fr-FR" sz="1600" u="sng" kern="1200" dirty="0" err="1" smtClean="0">
                <a:solidFill>
                  <a:schemeClr val="tx2"/>
                </a:solidFill>
                <a:latin typeface="+mn-lt"/>
                <a:ea typeface="+mn-ea"/>
                <a:cs typeface="+mn-cs"/>
              </a:rPr>
              <a:t>www.cost.eu</a:t>
            </a:r>
            <a:r>
              <a:rPr lang="fr-FR" sz="1600" u="sng" kern="1200" dirty="0" smtClean="0">
                <a:solidFill>
                  <a:schemeClr val="tx2"/>
                </a:solidFill>
                <a:latin typeface="+mn-lt"/>
                <a:ea typeface="+mn-ea"/>
                <a:cs typeface="+mn-cs"/>
              </a:rPr>
              <a:t>/</a:t>
            </a:r>
            <a:r>
              <a:rPr lang="fr-FR" sz="1600" u="sng" kern="1200" dirty="0" err="1" smtClean="0">
                <a:solidFill>
                  <a:schemeClr val="tx2"/>
                </a:solidFill>
                <a:latin typeface="+mn-lt"/>
                <a:ea typeface="+mn-ea"/>
                <a:cs typeface="+mn-cs"/>
              </a:rPr>
              <a:t>subscribe</a:t>
            </a:r>
            <a:endParaRPr lang="fr-FR" sz="1600" dirty="0">
              <a:solidFill>
                <a:schemeClr val="tx2"/>
              </a:solidFill>
            </a:endParaRPr>
          </a:p>
        </p:txBody>
      </p:sp>
      <p:grpSp>
        <p:nvGrpSpPr>
          <p:cNvPr id="16" name="Grouper 15"/>
          <p:cNvGrpSpPr/>
          <p:nvPr userDrawn="1"/>
        </p:nvGrpSpPr>
        <p:grpSpPr>
          <a:xfrm>
            <a:off x="6636485" y="5354057"/>
            <a:ext cx="2200682" cy="1172172"/>
            <a:chOff x="6636485" y="5354057"/>
            <a:chExt cx="2200682" cy="1172172"/>
          </a:xfrm>
        </p:grpSpPr>
        <p:grpSp>
          <p:nvGrpSpPr>
            <p:cNvPr id="17" name="Grouper 16"/>
            <p:cNvGrpSpPr/>
            <p:nvPr userDrawn="1"/>
          </p:nvGrpSpPr>
          <p:grpSpPr>
            <a:xfrm>
              <a:off x="6883674" y="5354057"/>
              <a:ext cx="1953493" cy="1172172"/>
              <a:chOff x="6883674" y="5354057"/>
              <a:chExt cx="1953493" cy="1172172"/>
            </a:xfrm>
          </p:grpSpPr>
          <p:pic>
            <p:nvPicPr>
              <p:cNvPr id="19" name="Image 18" descr="Plan de travail 1OFF-Icones.jpg">
                <a:hlinkClick r:id="rId3"/>
              </p:cNvPr>
              <p:cNvPicPr>
                <a:picLocks/>
              </p:cNvPicPr>
              <p:nvPr userDrawn="1"/>
            </p:nvPicPr>
            <p:blipFill>
              <a:blip r:embed="rId4">
                <a:extLst>
                  <a:ext uri="{28A0092B-C50C-407E-A947-70E740481C1C}">
                    <a14:useLocalDpi xmlns="" xmlns:a14="http://schemas.microsoft.com/office/drawing/2010/main" val="0"/>
                  </a:ext>
                </a:extLst>
              </a:blip>
              <a:stretch>
                <a:fillRect/>
              </a:stretch>
            </p:blipFill>
            <p:spPr>
              <a:xfrm>
                <a:off x="8382903" y="5776143"/>
                <a:ext cx="360000" cy="330628"/>
              </a:xfrm>
              <a:prstGeom prst="rect">
                <a:avLst/>
              </a:prstGeom>
            </p:spPr>
          </p:pic>
          <p:sp>
            <p:nvSpPr>
              <p:cNvPr id="20" name="ZoneTexte 19">
                <a:hlinkClick r:id="rId5"/>
              </p:cNvPr>
              <p:cNvSpPr txBox="1"/>
              <p:nvPr userDrawn="1"/>
            </p:nvSpPr>
            <p:spPr>
              <a:xfrm>
                <a:off x="6935575" y="6218452"/>
                <a:ext cx="1901592" cy="307777"/>
              </a:xfrm>
              <a:prstGeom prst="rect">
                <a:avLst/>
              </a:prstGeom>
              <a:noFill/>
            </p:spPr>
            <p:txBody>
              <a:bodyPr wrap="square" rtlCol="0">
                <a:spAutoFit/>
              </a:bodyPr>
              <a:lstStyle/>
              <a:p>
                <a:pPr algn="r"/>
                <a:r>
                  <a:rPr lang="fr-FR" sz="1400" dirty="0" err="1" smtClean="0">
                    <a:solidFill>
                      <a:schemeClr val="tx2"/>
                    </a:solidFill>
                  </a:rPr>
                  <a:t>www.cost.eu</a:t>
                </a:r>
                <a:endParaRPr lang="fr-FR" sz="1400" dirty="0">
                  <a:solidFill>
                    <a:schemeClr val="tx2"/>
                  </a:solidFill>
                </a:endParaRPr>
              </a:p>
            </p:txBody>
          </p:sp>
          <p:pic>
            <p:nvPicPr>
              <p:cNvPr id="21" name="Image 20">
                <a:hlinkClick r:id="rId6"/>
              </p:cNvPr>
              <p:cNvPicPr>
                <a:picLocks/>
              </p:cNvPicPr>
              <p:nvPr userDrawn="1"/>
            </p:nvPicPr>
            <p:blipFill>
              <a:blip r:embed="rId7">
                <a:extLst>
                  <a:ext uri="{28A0092B-C50C-407E-A947-70E740481C1C}">
                    <a14:useLocalDpi xmlns="" xmlns:a14="http://schemas.microsoft.com/office/drawing/2010/main" val="0"/>
                  </a:ext>
                </a:extLst>
              </a:blip>
              <a:stretch>
                <a:fillRect/>
              </a:stretch>
            </p:blipFill>
            <p:spPr>
              <a:xfrm>
                <a:off x="7500289" y="5780684"/>
                <a:ext cx="779907" cy="331038"/>
              </a:xfrm>
              <a:prstGeom prst="rect">
                <a:avLst/>
              </a:prstGeom>
            </p:spPr>
          </p:pic>
          <p:pic>
            <p:nvPicPr>
              <p:cNvPr id="22" name="Image 21">
                <a:hlinkClick r:id="rId8"/>
              </p:cNvPr>
              <p:cNvPicPr>
                <a:picLocks/>
              </p:cNvPicPr>
              <p:nvPr userDrawn="1"/>
            </p:nvPicPr>
            <p:blipFill>
              <a:blip r:embed="rId9">
                <a:extLst>
                  <a:ext uri="{28A0092B-C50C-407E-A947-70E740481C1C}">
                    <a14:useLocalDpi xmlns="" xmlns:a14="http://schemas.microsoft.com/office/drawing/2010/main" val="0"/>
                  </a:ext>
                </a:extLst>
              </a:blip>
              <a:stretch>
                <a:fillRect/>
              </a:stretch>
            </p:blipFill>
            <p:spPr>
              <a:xfrm>
                <a:off x="7069413" y="5781094"/>
                <a:ext cx="330628" cy="330628"/>
              </a:xfrm>
              <a:prstGeom prst="rect">
                <a:avLst/>
              </a:prstGeom>
            </p:spPr>
          </p:pic>
          <p:sp>
            <p:nvSpPr>
              <p:cNvPr id="23" name="ZoneTexte 22"/>
              <p:cNvSpPr txBox="1"/>
              <p:nvPr userDrawn="1"/>
            </p:nvSpPr>
            <p:spPr>
              <a:xfrm>
                <a:off x="6883674" y="5354057"/>
                <a:ext cx="1901592" cy="307777"/>
              </a:xfrm>
              <a:prstGeom prst="rect">
                <a:avLst/>
              </a:prstGeom>
              <a:noFill/>
            </p:spPr>
            <p:txBody>
              <a:bodyPr wrap="square" rtlCol="0">
                <a:spAutoFit/>
              </a:bodyPr>
              <a:lstStyle/>
              <a:p>
                <a:pPr algn="r"/>
                <a:r>
                  <a:rPr lang="fr-FR" sz="1400" b="1" dirty="0" err="1" smtClean="0">
                    <a:solidFill>
                      <a:schemeClr val="tx2"/>
                    </a:solidFill>
                  </a:rPr>
                  <a:t>Subscribe</a:t>
                </a:r>
                <a:endParaRPr lang="fr-FR" sz="1400" b="1" dirty="0">
                  <a:solidFill>
                    <a:schemeClr val="tx2"/>
                  </a:solidFill>
                </a:endParaRPr>
              </a:p>
            </p:txBody>
          </p:sp>
        </p:grpSp>
        <p:pic>
          <p:nvPicPr>
            <p:cNvPr id="18" name="Image 17">
              <a:hlinkClick r:id="rId10"/>
            </p:cNvPr>
            <p:cNvPicPr>
              <a:picLocks noChangeAspect="1"/>
            </p:cNvPicPr>
            <p:nvPr userDrawn="1"/>
          </p:nvPicPr>
          <p:blipFill>
            <a:blip r:embed="rId11">
              <a:extLst>
                <a:ext uri="{28A0092B-C50C-407E-A947-70E740481C1C}">
                  <a14:useLocalDpi xmlns="" xmlns:a14="http://schemas.microsoft.com/office/drawing/2010/main" val="0"/>
                </a:ext>
              </a:extLst>
            </a:blip>
            <a:stretch>
              <a:fillRect/>
            </a:stretch>
          </p:blipFill>
          <p:spPr>
            <a:xfrm>
              <a:off x="6636485" y="5778159"/>
              <a:ext cx="328612" cy="328612"/>
            </a:xfrm>
            <a:prstGeom prst="rect">
              <a:avLst/>
            </a:prstGeom>
          </p:spPr>
        </p:pic>
      </p:grpSp>
      <p:pic>
        <p:nvPicPr>
          <p:cNvPr id="3" name="Afbeelding 2"/>
          <p:cNvPicPr>
            <a:picLocks noChangeAspect="1"/>
          </p:cNvPicPr>
          <p:nvPr userDrawn="1"/>
        </p:nvPicPr>
        <p:blipFill>
          <a:blip r:embed="rId12">
            <a:extLst>
              <a:ext uri="{28A0092B-C50C-407E-A947-70E740481C1C}">
                <a14:useLocalDpi xmlns="" xmlns:a14="http://schemas.microsoft.com/office/drawing/2010/main" val="0"/>
              </a:ext>
            </a:extLst>
          </a:blip>
          <a:stretch>
            <a:fillRect/>
          </a:stretch>
        </p:blipFill>
        <p:spPr>
          <a:xfrm>
            <a:off x="2322723" y="5991340"/>
            <a:ext cx="2286000" cy="762000"/>
          </a:xfrm>
          <a:prstGeom prst="rect">
            <a:avLst/>
          </a:prstGeom>
        </p:spPr>
      </p:pic>
    </p:spTree>
    <p:extLst>
      <p:ext uri="{BB962C8B-B14F-4D97-AF65-F5344CB8AC3E}">
        <p14:creationId xmlns="" xmlns:p14="http://schemas.microsoft.com/office/powerpoint/2010/main" val="217348991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 Empty 2">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ZoneTexte 4"/>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pic>
        <p:nvPicPr>
          <p:cNvPr id="2" name="Afbeelding 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274231" y="440266"/>
            <a:ext cx="6172201" cy="2057400"/>
          </a:xfrm>
          <a:prstGeom prst="rect">
            <a:avLst/>
          </a:prstGeom>
        </p:spPr>
      </p:pic>
      <p:sp>
        <p:nvSpPr>
          <p:cNvPr id="6" name="Tekstvak 5"/>
          <p:cNvSpPr txBox="1"/>
          <p:nvPr userDrawn="1"/>
        </p:nvSpPr>
        <p:spPr>
          <a:xfrm>
            <a:off x="279399" y="2827867"/>
            <a:ext cx="8161867" cy="2062103"/>
          </a:xfrm>
          <a:prstGeom prst="rect">
            <a:avLst/>
          </a:prstGeom>
          <a:noFill/>
        </p:spPr>
        <p:txBody>
          <a:bodyPr wrap="square" rtlCol="0">
            <a:spAutoFit/>
          </a:bodyPr>
          <a:lstStyle/>
          <a:p>
            <a:r>
              <a:rPr lang="nl-BE" sz="3200" b="1" dirty="0" err="1" smtClean="0">
                <a:solidFill>
                  <a:schemeClr val="accent2">
                    <a:lumMod val="75000"/>
                  </a:schemeClr>
                </a:solidFill>
              </a:rPr>
              <a:t>Visit</a:t>
            </a:r>
            <a:r>
              <a:rPr lang="nl-BE" sz="3200" b="1" baseline="0" dirty="0" smtClean="0">
                <a:solidFill>
                  <a:schemeClr val="accent2">
                    <a:lumMod val="75000"/>
                  </a:schemeClr>
                </a:solidFill>
              </a:rPr>
              <a:t> </a:t>
            </a:r>
            <a:r>
              <a:rPr lang="nl-BE" sz="3200" b="1" baseline="0" dirty="0" err="1" smtClean="0">
                <a:solidFill>
                  <a:schemeClr val="accent2">
                    <a:lumMod val="75000"/>
                  </a:schemeClr>
                </a:solidFill>
              </a:rPr>
              <a:t>us</a:t>
            </a:r>
            <a:r>
              <a:rPr lang="nl-BE" sz="3200" baseline="0" dirty="0" smtClean="0">
                <a:solidFill>
                  <a:schemeClr val="accent2">
                    <a:lumMod val="75000"/>
                  </a:schemeClr>
                </a:solidFill>
              </a:rPr>
              <a:t>: </a:t>
            </a:r>
            <a:r>
              <a:rPr lang="nl-BE" sz="3200" kern="1200" dirty="0" smtClean="0">
                <a:solidFill>
                  <a:schemeClr val="accent2">
                    <a:lumMod val="75000"/>
                  </a:schemeClr>
                </a:solidFill>
                <a:latin typeface="+mn-lt"/>
                <a:ea typeface="+mn-ea"/>
                <a:cs typeface="+mn-cs"/>
              </a:rPr>
              <a:t>www.keelbonedamage.eu </a:t>
            </a:r>
          </a:p>
          <a:p>
            <a:endParaRPr lang="nl-BE" sz="3200" kern="1200" dirty="0" smtClean="0">
              <a:solidFill>
                <a:schemeClr val="accent2">
                  <a:lumMod val="75000"/>
                </a:schemeClr>
              </a:solidFill>
              <a:latin typeface="+mn-lt"/>
              <a:ea typeface="+mn-ea"/>
              <a:cs typeface="+mn-cs"/>
            </a:endParaRPr>
          </a:p>
          <a:p>
            <a:r>
              <a:rPr lang="nl-BE" sz="3200" b="1" kern="1200" dirty="0" smtClean="0">
                <a:solidFill>
                  <a:schemeClr val="accent2">
                    <a:lumMod val="75000"/>
                  </a:schemeClr>
                </a:solidFill>
                <a:latin typeface="+mn-lt"/>
                <a:ea typeface="+mn-ea"/>
                <a:cs typeface="+mn-cs"/>
              </a:rPr>
              <a:t>Contact </a:t>
            </a:r>
            <a:r>
              <a:rPr lang="nl-BE" sz="3200" b="1" kern="1200" dirty="0" err="1" smtClean="0">
                <a:solidFill>
                  <a:schemeClr val="accent2">
                    <a:lumMod val="75000"/>
                  </a:schemeClr>
                </a:solidFill>
                <a:latin typeface="+mn-lt"/>
                <a:ea typeface="+mn-ea"/>
                <a:cs typeface="+mn-cs"/>
              </a:rPr>
              <a:t>us</a:t>
            </a:r>
            <a:r>
              <a:rPr lang="nl-BE" sz="3200" kern="1200" dirty="0" smtClean="0">
                <a:solidFill>
                  <a:schemeClr val="accent2">
                    <a:lumMod val="75000"/>
                  </a:schemeClr>
                </a:solidFill>
                <a:latin typeface="+mn-lt"/>
                <a:ea typeface="+mn-ea"/>
                <a:cs typeface="+mn-cs"/>
              </a:rPr>
              <a:t>:</a:t>
            </a:r>
            <a:r>
              <a:rPr lang="nl-BE" sz="3200" kern="1200" baseline="0" dirty="0" smtClean="0">
                <a:solidFill>
                  <a:schemeClr val="accent2">
                    <a:lumMod val="75000"/>
                  </a:schemeClr>
                </a:solidFill>
                <a:latin typeface="+mn-lt"/>
                <a:ea typeface="+mn-ea"/>
                <a:cs typeface="+mn-cs"/>
              </a:rPr>
              <a:t> </a:t>
            </a:r>
            <a:r>
              <a:rPr lang="nl-BE" sz="3200" u="sng" kern="1200" baseline="0" dirty="0" smtClean="0">
                <a:solidFill>
                  <a:schemeClr val="accent2">
                    <a:lumMod val="75000"/>
                  </a:schemeClr>
                </a:solidFill>
                <a:latin typeface="+mn-lt"/>
                <a:ea typeface="+mn-ea"/>
                <a:cs typeface="+mn-cs"/>
              </a:rPr>
              <a:t>lilian.smith@vetsuisse.unibe.ch</a:t>
            </a:r>
            <a:endParaRPr lang="nl-BE" sz="3200" u="sng" kern="1200" baseline="0" dirty="0" smtClean="0">
              <a:solidFill>
                <a:schemeClr val="accent1">
                  <a:lumMod val="75000"/>
                </a:schemeClr>
              </a:solidFill>
              <a:latin typeface="+mn-lt"/>
              <a:ea typeface="+mn-ea"/>
              <a:cs typeface="+mn-cs"/>
            </a:endParaRPr>
          </a:p>
          <a:p>
            <a:endParaRPr lang="nl-BE" sz="3200" baseline="0" dirty="0">
              <a:solidFill>
                <a:schemeClr val="accent1">
                  <a:lumMod val="75000"/>
                </a:schemeClr>
              </a:solidFill>
            </a:endParaRPr>
          </a:p>
        </p:txBody>
      </p:sp>
    </p:spTree>
    <p:extLst>
      <p:ext uri="{BB962C8B-B14F-4D97-AF65-F5344CB8AC3E}">
        <p14:creationId xmlns="" xmlns:p14="http://schemas.microsoft.com/office/powerpoint/2010/main" val="209997723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resentation - Conten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0"/>
            <a:ext cx="9144000" cy="6858000"/>
          </a:xfrm>
          <a:prstGeom prst="rect">
            <a:avLst/>
          </a:prstGeom>
        </p:spPr>
      </p:pic>
      <p:sp>
        <p:nvSpPr>
          <p:cNvPr id="7" name="ZoneTexte 6"/>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9" name="Titre 13"/>
          <p:cNvSpPr>
            <a:spLocks noGrp="1"/>
          </p:cNvSpPr>
          <p:nvPr>
            <p:ph type="title"/>
          </p:nvPr>
        </p:nvSpPr>
        <p:spPr>
          <a:xfrm>
            <a:off x="737593" y="1515180"/>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endParaRPr lang="fr-FR" dirty="0"/>
          </a:p>
        </p:txBody>
      </p:sp>
      <p:sp>
        <p:nvSpPr>
          <p:cNvPr id="10" name="Espace réservé du tableau 4"/>
          <p:cNvSpPr>
            <a:spLocks noGrp="1"/>
          </p:cNvSpPr>
          <p:nvPr>
            <p:ph type="tbl" sz="quarter" idx="10"/>
          </p:nvPr>
        </p:nvSpPr>
        <p:spPr>
          <a:xfrm>
            <a:off x="738188" y="2103438"/>
            <a:ext cx="7667625" cy="3673475"/>
          </a:xfrm>
          <a:prstGeom prst="rect">
            <a:avLst/>
          </a:prstGeom>
        </p:spPr>
        <p:txBody>
          <a:bodyPr vert="horz">
            <a:normAutofit/>
          </a:bodyPr>
          <a:lstStyle/>
          <a:p>
            <a:endParaRPr lang="fr-FR" dirty="0"/>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286000" y="6005173"/>
            <a:ext cx="2286000" cy="762000"/>
          </a:xfrm>
          <a:prstGeom prst="rect">
            <a:avLst/>
          </a:prstGeom>
        </p:spPr>
      </p:pic>
    </p:spTree>
    <p:extLst>
      <p:ext uri="{BB962C8B-B14F-4D97-AF65-F5344CB8AC3E}">
        <p14:creationId xmlns="" xmlns:p14="http://schemas.microsoft.com/office/powerpoint/2010/main" val="2214393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resentation - Content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7" name="ZoneTexte 6"/>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9" name="Titre 13"/>
          <p:cNvSpPr>
            <a:spLocks noGrp="1"/>
          </p:cNvSpPr>
          <p:nvPr>
            <p:ph type="title" hasCustomPrompt="1"/>
          </p:nvPr>
        </p:nvSpPr>
        <p:spPr>
          <a:xfrm>
            <a:off x="737593" y="565743"/>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10" name="Espace réservé du tableau 4"/>
          <p:cNvSpPr>
            <a:spLocks noGrp="1"/>
          </p:cNvSpPr>
          <p:nvPr>
            <p:ph type="tbl" sz="quarter" idx="10"/>
          </p:nvPr>
        </p:nvSpPr>
        <p:spPr>
          <a:xfrm>
            <a:off x="738188" y="1155980"/>
            <a:ext cx="7667625" cy="3785907"/>
          </a:xfrm>
          <a:prstGeom prst="rect">
            <a:avLst/>
          </a:prstGeom>
        </p:spPr>
        <p:txBody>
          <a:bodyPr vert="horz"/>
          <a:lstStyle/>
          <a:p>
            <a:endParaRPr lang="fr-FR" dirty="0"/>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6756400" y="0"/>
            <a:ext cx="2286000" cy="762000"/>
          </a:xfrm>
          <a:prstGeom prst="rect">
            <a:avLst/>
          </a:prstGeom>
        </p:spPr>
      </p:pic>
    </p:spTree>
    <p:extLst>
      <p:ext uri="{BB962C8B-B14F-4D97-AF65-F5344CB8AC3E}">
        <p14:creationId xmlns="" xmlns:p14="http://schemas.microsoft.com/office/powerpoint/2010/main" val="62175995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esentation - Empty - Empty">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34" y="0"/>
            <a:ext cx="9143332" cy="6857499"/>
          </a:xfrm>
          <a:prstGeom prst="rect">
            <a:avLst/>
          </a:prstGeom>
        </p:spPr>
      </p:pic>
      <p:sp>
        <p:nvSpPr>
          <p:cNvPr id="5" name="ZoneTexte 4"/>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286000" y="6005173"/>
            <a:ext cx="2286000" cy="762000"/>
          </a:xfrm>
          <a:prstGeom prst="rect">
            <a:avLst/>
          </a:prstGeom>
        </p:spPr>
      </p:pic>
    </p:spTree>
    <p:extLst>
      <p:ext uri="{BB962C8B-B14F-4D97-AF65-F5344CB8AC3E}">
        <p14:creationId xmlns="" xmlns:p14="http://schemas.microsoft.com/office/powerpoint/2010/main" val="266405242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 title">
    <p:spTree>
      <p:nvGrpSpPr>
        <p:cNvPr id="1" name=""/>
        <p:cNvGrpSpPr/>
        <p:nvPr/>
      </p:nvGrpSpPr>
      <p:grpSpPr>
        <a:xfrm>
          <a:off x="0" y="0"/>
          <a:ext cx="0" cy="0"/>
          <a:chOff x="0" y="0"/>
          <a:chExt cx="0" cy="0"/>
        </a:xfrm>
      </p:grpSpPr>
      <p:sp>
        <p:nvSpPr>
          <p:cNvPr id="9" name="Titre 13"/>
          <p:cNvSpPr>
            <a:spLocks noGrp="1"/>
          </p:cNvSpPr>
          <p:nvPr>
            <p:ph type="title" hasCustomPrompt="1"/>
          </p:nvPr>
        </p:nvSpPr>
        <p:spPr>
          <a:xfrm>
            <a:off x="1038802" y="3961397"/>
            <a:ext cx="6245657"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10" name="Espace réservé du texte 16"/>
          <p:cNvSpPr>
            <a:spLocks noGrp="1"/>
          </p:cNvSpPr>
          <p:nvPr>
            <p:ph type="body" sz="quarter" idx="10" hasCustomPrompt="1"/>
          </p:nvPr>
        </p:nvSpPr>
        <p:spPr>
          <a:xfrm>
            <a:off x="1038441" y="4557940"/>
            <a:ext cx="6246019" cy="469674"/>
          </a:xfrm>
          <a:prstGeom prst="rect">
            <a:avLst/>
          </a:prstGeom>
        </p:spPr>
        <p:txBody>
          <a:bodyPr/>
          <a:lstStyle>
            <a:lvl1pPr marL="0" indent="0">
              <a:buNone/>
              <a:defRPr sz="24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smtClean="0"/>
              <a:t>Presentation</a:t>
            </a:r>
            <a:r>
              <a:rPr lang="fr-FR" dirty="0" smtClean="0"/>
              <a:t> </a:t>
            </a:r>
            <a:r>
              <a:rPr lang="fr-FR" dirty="0" err="1" smtClean="0"/>
              <a:t>subtitle</a:t>
            </a:r>
            <a:r>
              <a:rPr lang="fr-FR" dirty="0" smtClean="0"/>
              <a:t> – one line</a:t>
            </a:r>
            <a:endParaRPr lang="fr-FR" dirty="0"/>
          </a:p>
        </p:txBody>
      </p:sp>
      <p:sp>
        <p:nvSpPr>
          <p:cNvPr id="11" name="Espace réservé du texte 16"/>
          <p:cNvSpPr>
            <a:spLocks noGrp="1"/>
          </p:cNvSpPr>
          <p:nvPr>
            <p:ph type="body" sz="quarter" idx="11" hasCustomPrompt="1"/>
          </p:nvPr>
        </p:nvSpPr>
        <p:spPr>
          <a:xfrm>
            <a:off x="1038441" y="5043451"/>
            <a:ext cx="6246019" cy="469674"/>
          </a:xfrm>
          <a:prstGeom prst="rect">
            <a:avLst/>
          </a:prstGeom>
        </p:spPr>
        <p:txBody>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smtClean="0"/>
              <a:t>Presenter</a:t>
            </a:r>
            <a:r>
              <a:rPr lang="fr-FR" dirty="0" smtClean="0"/>
              <a:t> – Location – Date</a:t>
            </a:r>
            <a:endParaRPr lang="fr-FR" dirty="0"/>
          </a:p>
        </p:txBody>
      </p:sp>
      <p:pic>
        <p:nvPicPr>
          <p:cNvPr id="5" name="Image 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2" name="Afbeelding 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6282267" y="5748866"/>
            <a:ext cx="2286000" cy="762000"/>
          </a:xfrm>
          <a:prstGeom prst="rect">
            <a:avLst/>
          </a:prstGeom>
        </p:spPr>
      </p:pic>
    </p:spTree>
    <p:extLst>
      <p:ext uri="{BB962C8B-B14F-4D97-AF65-F5344CB8AC3E}">
        <p14:creationId xmlns="" xmlns:p14="http://schemas.microsoft.com/office/powerpoint/2010/main" val="407127425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7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 tit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stretch>
            <a:fillRect/>
          </a:stretch>
        </p:blipFill>
        <p:spPr>
          <a:xfrm>
            <a:off x="0" y="2200"/>
            <a:ext cx="9144000" cy="6858000"/>
          </a:xfrm>
          <a:prstGeom prst="rect">
            <a:avLst/>
          </a:prstGeom>
        </p:spPr>
      </p:pic>
      <p:sp>
        <p:nvSpPr>
          <p:cNvPr id="9" name="Titre 13"/>
          <p:cNvSpPr>
            <a:spLocks noGrp="1"/>
          </p:cNvSpPr>
          <p:nvPr>
            <p:ph type="title" hasCustomPrompt="1"/>
          </p:nvPr>
        </p:nvSpPr>
        <p:spPr>
          <a:xfrm>
            <a:off x="830440" y="1159488"/>
            <a:ext cx="6245657" cy="1842362"/>
          </a:xfrm>
          <a:prstGeom prst="rect">
            <a:avLst/>
          </a:prstGeom>
        </p:spPr>
        <p:txBody>
          <a:bodyPr anchor="b" anchorCtr="0"/>
          <a:lstStyle>
            <a:lvl1pPr>
              <a:defRPr sz="3500" b="1" i="0" baseline="0">
                <a:solidFill>
                  <a:schemeClr val="bg1"/>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10" name="Espace réservé du texte 16"/>
          <p:cNvSpPr>
            <a:spLocks noGrp="1"/>
          </p:cNvSpPr>
          <p:nvPr>
            <p:ph type="body" sz="quarter" idx="10" hasCustomPrompt="1"/>
          </p:nvPr>
        </p:nvSpPr>
        <p:spPr>
          <a:xfrm>
            <a:off x="830079" y="3010626"/>
            <a:ext cx="6246019" cy="469674"/>
          </a:xfrm>
          <a:prstGeom prst="rect">
            <a:avLst/>
          </a:prstGeom>
        </p:spPr>
        <p:txBody>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smtClean="0"/>
              <a:t>Presentation</a:t>
            </a:r>
            <a:r>
              <a:rPr lang="fr-FR" dirty="0" smtClean="0"/>
              <a:t> </a:t>
            </a:r>
            <a:r>
              <a:rPr lang="fr-FR" dirty="0" err="1" smtClean="0"/>
              <a:t>subtitle</a:t>
            </a:r>
            <a:r>
              <a:rPr lang="fr-FR" dirty="0" smtClean="0"/>
              <a:t> – one line</a:t>
            </a:r>
            <a:endParaRPr lang="fr-FR" dirty="0"/>
          </a:p>
        </p:txBody>
      </p:sp>
      <p:sp>
        <p:nvSpPr>
          <p:cNvPr id="11" name="Espace réservé du texte 16"/>
          <p:cNvSpPr>
            <a:spLocks noGrp="1"/>
          </p:cNvSpPr>
          <p:nvPr>
            <p:ph type="body" sz="quarter" idx="11" hasCustomPrompt="1"/>
          </p:nvPr>
        </p:nvSpPr>
        <p:spPr>
          <a:xfrm>
            <a:off x="830079" y="3496137"/>
            <a:ext cx="6246019" cy="469674"/>
          </a:xfrm>
          <a:prstGeom prst="rect">
            <a:avLst/>
          </a:prstGeom>
        </p:spPr>
        <p:txBody>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smtClean="0"/>
              <a:t>Presenter</a:t>
            </a:r>
            <a:endParaRPr lang="fr-FR" dirty="0"/>
          </a:p>
        </p:txBody>
      </p:sp>
      <p:pic>
        <p:nvPicPr>
          <p:cNvPr id="2" name="Afbeelding 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74067" y="5765800"/>
            <a:ext cx="2286000" cy="762000"/>
          </a:xfrm>
          <a:prstGeom prst="rect">
            <a:avLst/>
          </a:prstGeom>
        </p:spPr>
      </p:pic>
    </p:spTree>
    <p:extLst>
      <p:ext uri="{BB962C8B-B14F-4D97-AF65-F5344CB8AC3E}">
        <p14:creationId xmlns="" xmlns:p14="http://schemas.microsoft.com/office/powerpoint/2010/main" val="15303222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7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 Conten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0"/>
            <a:ext cx="9144000" cy="6858000"/>
          </a:xfrm>
          <a:prstGeom prst="rect">
            <a:avLst/>
          </a:prstGeom>
        </p:spPr>
      </p:pic>
      <p:sp>
        <p:nvSpPr>
          <p:cNvPr id="4" name="Espace réservé du contenu 3"/>
          <p:cNvSpPr>
            <a:spLocks noGrp="1"/>
          </p:cNvSpPr>
          <p:nvPr>
            <p:ph sz="quarter" idx="10" hasCustomPrompt="1"/>
          </p:nvPr>
        </p:nvSpPr>
        <p:spPr>
          <a:xfrm>
            <a:off x="737593" y="2102946"/>
            <a:ext cx="7668815" cy="3666029"/>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smtClean="0"/>
              <a:t>Level</a:t>
            </a:r>
            <a:r>
              <a:rPr lang="fr-FR" dirty="0" smtClean="0"/>
              <a:t> 1</a:t>
            </a:r>
          </a:p>
          <a:p>
            <a:pPr lvl="1"/>
            <a:r>
              <a:rPr lang="fr-FR" dirty="0" err="1" smtClean="0"/>
              <a:t>Level</a:t>
            </a:r>
            <a:r>
              <a:rPr lang="fr-FR" dirty="0" smtClean="0"/>
              <a:t> 2</a:t>
            </a:r>
          </a:p>
          <a:p>
            <a:pPr lvl="2"/>
            <a:r>
              <a:rPr lang="fr-FR" dirty="0" err="1" smtClean="0"/>
              <a:t>Level</a:t>
            </a:r>
            <a:r>
              <a:rPr lang="fr-FR" dirty="0" smtClean="0"/>
              <a:t> 3</a:t>
            </a:r>
          </a:p>
          <a:p>
            <a:pPr lvl="3"/>
            <a:r>
              <a:rPr lang="fr-FR" dirty="0" err="1" smtClean="0"/>
              <a:t>Level</a:t>
            </a:r>
            <a:r>
              <a:rPr lang="fr-FR" dirty="0" smtClean="0"/>
              <a:t> 4</a:t>
            </a:r>
          </a:p>
        </p:txBody>
      </p:sp>
      <p:sp>
        <p:nvSpPr>
          <p:cNvPr id="5" name="Titre 13"/>
          <p:cNvSpPr>
            <a:spLocks noGrp="1"/>
          </p:cNvSpPr>
          <p:nvPr>
            <p:ph type="title" hasCustomPrompt="1"/>
          </p:nvPr>
        </p:nvSpPr>
        <p:spPr>
          <a:xfrm>
            <a:off x="737593" y="1515180"/>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7" name="ZoneTexte 6"/>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286000" y="6005173"/>
            <a:ext cx="2286000" cy="762000"/>
          </a:xfrm>
          <a:prstGeom prst="rect">
            <a:avLst/>
          </a:prstGeom>
        </p:spPr>
      </p:pic>
    </p:spTree>
    <p:extLst>
      <p:ext uri="{BB962C8B-B14F-4D97-AF65-F5344CB8AC3E}">
        <p14:creationId xmlns="" xmlns:p14="http://schemas.microsoft.com/office/powerpoint/2010/main" val="345828190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 Content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0"/>
            <a:ext cx="9144000" cy="6858000"/>
          </a:xfrm>
          <a:prstGeom prst="rect">
            <a:avLst/>
          </a:prstGeom>
        </p:spPr>
      </p:pic>
      <p:sp>
        <p:nvSpPr>
          <p:cNvPr id="4" name="Espace réservé du contenu 3"/>
          <p:cNvSpPr>
            <a:spLocks noGrp="1"/>
          </p:cNvSpPr>
          <p:nvPr>
            <p:ph sz="quarter" idx="10" hasCustomPrompt="1"/>
          </p:nvPr>
        </p:nvSpPr>
        <p:spPr>
          <a:xfrm>
            <a:off x="737593" y="1093983"/>
            <a:ext cx="7668815" cy="3847905"/>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smtClean="0"/>
              <a:t>Level</a:t>
            </a:r>
            <a:r>
              <a:rPr lang="fr-FR" dirty="0" smtClean="0"/>
              <a:t> 1</a:t>
            </a:r>
          </a:p>
          <a:p>
            <a:pPr lvl="1"/>
            <a:r>
              <a:rPr lang="fr-FR" dirty="0" err="1" smtClean="0"/>
              <a:t>Level</a:t>
            </a:r>
            <a:r>
              <a:rPr lang="fr-FR" dirty="0" smtClean="0"/>
              <a:t> 2</a:t>
            </a:r>
          </a:p>
          <a:p>
            <a:pPr lvl="2"/>
            <a:r>
              <a:rPr lang="fr-FR" dirty="0" err="1" smtClean="0"/>
              <a:t>Level</a:t>
            </a:r>
            <a:r>
              <a:rPr lang="fr-FR" dirty="0" smtClean="0"/>
              <a:t> 3</a:t>
            </a:r>
          </a:p>
          <a:p>
            <a:pPr lvl="3"/>
            <a:r>
              <a:rPr lang="fr-FR" dirty="0" err="1" smtClean="0"/>
              <a:t>Level</a:t>
            </a:r>
            <a:r>
              <a:rPr lang="fr-FR" dirty="0" smtClean="0"/>
              <a:t> 4</a:t>
            </a:r>
          </a:p>
        </p:txBody>
      </p:sp>
      <p:sp>
        <p:nvSpPr>
          <p:cNvPr id="5" name="Titre 13"/>
          <p:cNvSpPr>
            <a:spLocks noGrp="1"/>
          </p:cNvSpPr>
          <p:nvPr>
            <p:ph type="title" hasCustomPrompt="1"/>
          </p:nvPr>
        </p:nvSpPr>
        <p:spPr>
          <a:xfrm>
            <a:off x="737593" y="506217"/>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7" name="ZoneTexte 6"/>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pic>
        <p:nvPicPr>
          <p:cNvPr id="6" name="Afbeelding 5"/>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6688667" y="125217"/>
            <a:ext cx="2286000" cy="762000"/>
          </a:xfrm>
          <a:prstGeom prst="rect">
            <a:avLst/>
          </a:prstGeom>
        </p:spPr>
      </p:pic>
    </p:spTree>
    <p:extLst>
      <p:ext uri="{BB962C8B-B14F-4D97-AF65-F5344CB8AC3E}">
        <p14:creationId xmlns="" xmlns:p14="http://schemas.microsoft.com/office/powerpoint/2010/main" val="249728493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 Empty - Conten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34" y="0"/>
            <a:ext cx="9143332" cy="6857499"/>
          </a:xfrm>
          <a:prstGeom prst="rect">
            <a:avLst/>
          </a:prstGeom>
        </p:spPr>
      </p:pic>
      <p:sp>
        <p:nvSpPr>
          <p:cNvPr id="8" name="Espace réservé du contenu 3"/>
          <p:cNvSpPr>
            <a:spLocks noGrp="1"/>
          </p:cNvSpPr>
          <p:nvPr>
            <p:ph sz="quarter" idx="10" hasCustomPrompt="1"/>
          </p:nvPr>
        </p:nvSpPr>
        <p:spPr>
          <a:xfrm>
            <a:off x="737593" y="1093983"/>
            <a:ext cx="7668815" cy="4674993"/>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smtClean="0"/>
              <a:t>Level</a:t>
            </a:r>
            <a:r>
              <a:rPr lang="fr-FR" dirty="0" smtClean="0"/>
              <a:t> 1</a:t>
            </a:r>
          </a:p>
          <a:p>
            <a:pPr lvl="1"/>
            <a:r>
              <a:rPr lang="fr-FR" dirty="0" err="1" smtClean="0"/>
              <a:t>Level</a:t>
            </a:r>
            <a:r>
              <a:rPr lang="fr-FR" dirty="0" smtClean="0"/>
              <a:t> 2</a:t>
            </a:r>
          </a:p>
          <a:p>
            <a:pPr lvl="2"/>
            <a:r>
              <a:rPr lang="fr-FR" dirty="0" err="1" smtClean="0"/>
              <a:t>Level</a:t>
            </a:r>
            <a:r>
              <a:rPr lang="fr-FR" dirty="0" smtClean="0"/>
              <a:t> 3</a:t>
            </a:r>
          </a:p>
          <a:p>
            <a:pPr lvl="3"/>
            <a:r>
              <a:rPr lang="fr-FR" dirty="0" err="1" smtClean="0"/>
              <a:t>Level</a:t>
            </a:r>
            <a:r>
              <a:rPr lang="fr-FR" dirty="0" smtClean="0"/>
              <a:t> 4</a:t>
            </a:r>
          </a:p>
        </p:txBody>
      </p:sp>
      <p:sp>
        <p:nvSpPr>
          <p:cNvPr id="10" name="Titre 13"/>
          <p:cNvSpPr>
            <a:spLocks noGrp="1"/>
          </p:cNvSpPr>
          <p:nvPr>
            <p:ph type="title" hasCustomPrompt="1"/>
          </p:nvPr>
        </p:nvSpPr>
        <p:spPr>
          <a:xfrm>
            <a:off x="737593" y="506217"/>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7" name="ZoneTexte 6"/>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286000" y="6005173"/>
            <a:ext cx="2286000" cy="762000"/>
          </a:xfrm>
          <a:prstGeom prst="rect">
            <a:avLst/>
          </a:prstGeom>
        </p:spPr>
      </p:pic>
    </p:spTree>
    <p:extLst>
      <p:ext uri="{BB962C8B-B14F-4D97-AF65-F5344CB8AC3E}">
        <p14:creationId xmlns="" xmlns:p14="http://schemas.microsoft.com/office/powerpoint/2010/main" val="382732165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 Two content shapes">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34" y="0"/>
            <a:ext cx="9143332" cy="6857499"/>
          </a:xfrm>
          <a:prstGeom prst="rect">
            <a:avLst/>
          </a:prstGeom>
        </p:spPr>
      </p:pic>
      <p:sp>
        <p:nvSpPr>
          <p:cNvPr id="10" name="Titre 13"/>
          <p:cNvSpPr>
            <a:spLocks noGrp="1"/>
          </p:cNvSpPr>
          <p:nvPr>
            <p:ph type="title" hasCustomPrompt="1"/>
          </p:nvPr>
        </p:nvSpPr>
        <p:spPr>
          <a:xfrm>
            <a:off x="737593" y="506217"/>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7" name="ZoneTexte 6"/>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Espace réservé du contenu 3"/>
          <p:cNvSpPr>
            <a:spLocks noGrp="1"/>
          </p:cNvSpPr>
          <p:nvPr>
            <p:ph sz="quarter" idx="10" hasCustomPrompt="1"/>
          </p:nvPr>
        </p:nvSpPr>
        <p:spPr>
          <a:xfrm>
            <a:off x="737594" y="1093983"/>
            <a:ext cx="3639022" cy="4682243"/>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smtClean="0"/>
              <a:t>Level</a:t>
            </a:r>
            <a:r>
              <a:rPr lang="fr-FR" dirty="0" smtClean="0"/>
              <a:t> 1</a:t>
            </a:r>
          </a:p>
          <a:p>
            <a:pPr lvl="1"/>
            <a:r>
              <a:rPr lang="fr-FR" dirty="0" err="1" smtClean="0"/>
              <a:t>Level</a:t>
            </a:r>
            <a:r>
              <a:rPr lang="fr-FR" dirty="0" smtClean="0"/>
              <a:t> 2</a:t>
            </a:r>
          </a:p>
          <a:p>
            <a:pPr lvl="2"/>
            <a:r>
              <a:rPr lang="fr-FR" dirty="0" err="1" smtClean="0"/>
              <a:t>Level</a:t>
            </a:r>
            <a:r>
              <a:rPr lang="fr-FR" dirty="0" smtClean="0"/>
              <a:t> 3</a:t>
            </a:r>
          </a:p>
          <a:p>
            <a:pPr lvl="3"/>
            <a:r>
              <a:rPr lang="fr-FR" dirty="0" err="1" smtClean="0"/>
              <a:t>Level</a:t>
            </a:r>
            <a:r>
              <a:rPr lang="fr-FR" dirty="0" smtClean="0"/>
              <a:t> 4</a:t>
            </a:r>
          </a:p>
        </p:txBody>
      </p:sp>
      <p:sp>
        <p:nvSpPr>
          <p:cNvPr id="9" name="Espace réservé du contenu 3"/>
          <p:cNvSpPr>
            <a:spLocks noGrp="1"/>
          </p:cNvSpPr>
          <p:nvPr>
            <p:ph sz="quarter" idx="11" hasCustomPrompt="1"/>
          </p:nvPr>
        </p:nvSpPr>
        <p:spPr>
          <a:xfrm>
            <a:off x="4772394" y="1093983"/>
            <a:ext cx="3639022" cy="4682243"/>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smtClean="0"/>
              <a:t>Level</a:t>
            </a:r>
            <a:r>
              <a:rPr lang="fr-FR" dirty="0" smtClean="0"/>
              <a:t> 1</a:t>
            </a:r>
          </a:p>
          <a:p>
            <a:pPr lvl="1"/>
            <a:r>
              <a:rPr lang="fr-FR" dirty="0" err="1" smtClean="0"/>
              <a:t>Level</a:t>
            </a:r>
            <a:r>
              <a:rPr lang="fr-FR" dirty="0" smtClean="0"/>
              <a:t> 2</a:t>
            </a:r>
          </a:p>
          <a:p>
            <a:pPr lvl="2"/>
            <a:r>
              <a:rPr lang="fr-FR" dirty="0" err="1" smtClean="0"/>
              <a:t>Level</a:t>
            </a:r>
            <a:r>
              <a:rPr lang="fr-FR" dirty="0" smtClean="0"/>
              <a:t> 3</a:t>
            </a:r>
          </a:p>
          <a:p>
            <a:pPr lvl="3"/>
            <a:r>
              <a:rPr lang="fr-FR" dirty="0" err="1" smtClean="0"/>
              <a:t>Level</a:t>
            </a:r>
            <a:r>
              <a:rPr lang="fr-FR" dirty="0" smtClean="0"/>
              <a:t> 4</a:t>
            </a:r>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286000" y="6005173"/>
            <a:ext cx="2286000" cy="762000"/>
          </a:xfrm>
          <a:prstGeom prst="rect">
            <a:avLst/>
          </a:prstGeom>
        </p:spPr>
      </p:pic>
    </p:spTree>
    <p:extLst>
      <p:ext uri="{BB962C8B-B14F-4D97-AF65-F5344CB8AC3E}">
        <p14:creationId xmlns="" xmlns:p14="http://schemas.microsoft.com/office/powerpoint/2010/main" val="421368858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resentation - Conten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0"/>
            <a:ext cx="9144000" cy="6858000"/>
          </a:xfrm>
          <a:prstGeom prst="rect">
            <a:avLst/>
          </a:prstGeom>
        </p:spPr>
      </p:pic>
      <p:sp>
        <p:nvSpPr>
          <p:cNvPr id="7" name="ZoneTexte 6"/>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9" name="Titre 13"/>
          <p:cNvSpPr>
            <a:spLocks noGrp="1"/>
          </p:cNvSpPr>
          <p:nvPr>
            <p:ph type="title" hasCustomPrompt="1"/>
          </p:nvPr>
        </p:nvSpPr>
        <p:spPr>
          <a:xfrm>
            <a:off x="737593" y="1515180"/>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10" name="Espace réservé du tableau 4"/>
          <p:cNvSpPr>
            <a:spLocks noGrp="1"/>
          </p:cNvSpPr>
          <p:nvPr>
            <p:ph type="tbl" sz="quarter" idx="10"/>
          </p:nvPr>
        </p:nvSpPr>
        <p:spPr>
          <a:xfrm>
            <a:off x="738188" y="2103438"/>
            <a:ext cx="7667625" cy="3673475"/>
          </a:xfrm>
          <a:prstGeom prst="rect">
            <a:avLst/>
          </a:prstGeom>
        </p:spPr>
        <p:txBody>
          <a:bodyPr vert="horz">
            <a:normAutofit/>
          </a:bodyPr>
          <a:lstStyle/>
          <a:p>
            <a:endParaRPr lang="fr-FR" dirty="0"/>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286000" y="6005173"/>
            <a:ext cx="2286000" cy="762000"/>
          </a:xfrm>
          <a:prstGeom prst="rect">
            <a:avLst/>
          </a:prstGeom>
        </p:spPr>
      </p:pic>
    </p:spTree>
    <p:extLst>
      <p:ext uri="{BB962C8B-B14F-4D97-AF65-F5344CB8AC3E}">
        <p14:creationId xmlns="" xmlns:p14="http://schemas.microsoft.com/office/powerpoint/2010/main" val="145604136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esentation - Content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7" name="ZoneTexte 6"/>
          <p:cNvSpPr txBox="1"/>
          <p:nvPr userDrawn="1"/>
        </p:nvSpPr>
        <p:spPr>
          <a:xfrm>
            <a:off x="6591905"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9" name="Titre 13"/>
          <p:cNvSpPr>
            <a:spLocks noGrp="1"/>
          </p:cNvSpPr>
          <p:nvPr>
            <p:ph type="title" hasCustomPrompt="1"/>
          </p:nvPr>
        </p:nvSpPr>
        <p:spPr>
          <a:xfrm>
            <a:off x="737593" y="565743"/>
            <a:ext cx="6245657"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smtClean="0"/>
              <a:t>Presentation</a:t>
            </a:r>
            <a:r>
              <a:rPr lang="fr-FR" dirty="0" smtClean="0"/>
              <a:t> </a:t>
            </a:r>
            <a:r>
              <a:rPr lang="fr-FR" dirty="0" err="1" smtClean="0"/>
              <a:t>title</a:t>
            </a:r>
            <a:r>
              <a:rPr lang="fr-FR" dirty="0" smtClean="0"/>
              <a:t> – one line</a:t>
            </a:r>
            <a:endParaRPr lang="fr-FR" dirty="0"/>
          </a:p>
        </p:txBody>
      </p:sp>
      <p:sp>
        <p:nvSpPr>
          <p:cNvPr id="10" name="Espace réservé du tableau 4"/>
          <p:cNvSpPr>
            <a:spLocks noGrp="1"/>
          </p:cNvSpPr>
          <p:nvPr>
            <p:ph type="tbl" sz="quarter" idx="10"/>
          </p:nvPr>
        </p:nvSpPr>
        <p:spPr>
          <a:xfrm>
            <a:off x="738188" y="1155980"/>
            <a:ext cx="7667625" cy="3785907"/>
          </a:xfrm>
          <a:prstGeom prst="rect">
            <a:avLst/>
          </a:prstGeom>
        </p:spPr>
        <p:txBody>
          <a:bodyPr vert="horz"/>
          <a:lstStyle/>
          <a:p>
            <a:endParaRPr lang="fr-FR" dirty="0"/>
          </a:p>
        </p:txBody>
      </p:sp>
      <p:pic>
        <p:nvPicPr>
          <p:cNvPr id="3" name="Afbeelding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6756400" y="0"/>
            <a:ext cx="2286000" cy="762000"/>
          </a:xfrm>
          <a:prstGeom prst="rect">
            <a:avLst/>
          </a:prstGeom>
        </p:spPr>
      </p:pic>
    </p:spTree>
    <p:extLst>
      <p:ext uri="{BB962C8B-B14F-4D97-AF65-F5344CB8AC3E}">
        <p14:creationId xmlns="" xmlns:p14="http://schemas.microsoft.com/office/powerpoint/2010/main" val="112866437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180845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155802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23" r:id="rId11"/>
    <p:sldLayoutId id="2147483719" r:id="rId12"/>
    <p:sldLayoutId id="2147483720" r:id="rId13"/>
    <p:sldLayoutId id="2147483721" r:id="rId14"/>
    <p:sldLayoutId id="2147483725" r:id="rId15"/>
    <p:sldLayoutId id="2147483726" r:id="rId16"/>
    <p:sldLayoutId id="2147483727" r:id="rId1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u1486123.ct.sendgrid.net/wf/click?upn=jzDconme7t5itWX3ufbgJlVJrwYDubis-2BcoKZ2R133jwMXiXy1f8pmlb4eEKnUYVTqjC5vIAU3HGYoZugnLu7w-3D-3D_V8qaBLyLd9WIHImwvxDeF1-2FiR4a9sAlsV4lgN-2B-2BbNSGQe9esGrvQQI6z80XK3XdYet9RJBoobMAIf0SFQYJbnQSoNeMRS6bhwvvCfAUaP87HETCO5fkvRUCNK6LczMNu59nkGm8k3WjkTiNKP50evoTYvRTFgPd7EDBCvPJ1wlPip1JS8zux6NpV3p2EkY6gAyQ9RUh6zIWOAn6Uowdsh1pdRpw8Sv35KlCckNgD6NKrF71lBuNO9Q1JS9U7tr6D"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sz="3200" dirty="0" smtClean="0"/>
              <a:t>U</a:t>
            </a:r>
            <a:r>
              <a:rPr lang="en-GB" sz="3200" dirty="0" err="1" smtClean="0"/>
              <a:t>pdate</a:t>
            </a:r>
            <a:r>
              <a:rPr lang="en-GB" sz="3200" dirty="0" smtClean="0"/>
              <a:t> on the progress of WG3</a:t>
            </a:r>
            <a:endParaRPr lang="nl-BE" dirty="0"/>
          </a:p>
        </p:txBody>
      </p:sp>
      <p:sp>
        <p:nvSpPr>
          <p:cNvPr id="3" name="Tijdelijke aanduiding voor tekst 2"/>
          <p:cNvSpPr>
            <a:spLocks noGrp="1"/>
          </p:cNvSpPr>
          <p:nvPr>
            <p:ph type="body" sz="quarter" idx="10"/>
          </p:nvPr>
        </p:nvSpPr>
        <p:spPr/>
        <p:txBody>
          <a:bodyPr/>
          <a:lstStyle/>
          <a:p>
            <a:endParaRPr lang="nl-BE"/>
          </a:p>
        </p:txBody>
      </p:sp>
      <p:sp>
        <p:nvSpPr>
          <p:cNvPr id="4" name="Tijdelijke aanduiding voor tekst 3"/>
          <p:cNvSpPr>
            <a:spLocks noGrp="1"/>
          </p:cNvSpPr>
          <p:nvPr>
            <p:ph type="body" sz="quarter" idx="11"/>
          </p:nvPr>
        </p:nvSpPr>
        <p:spPr/>
        <p:txBody>
          <a:bodyPr/>
          <a:lstStyle/>
          <a:p>
            <a:r>
              <a:rPr lang="sr-Latn-RS" dirty="0" smtClean="0"/>
              <a:t>Bas </a:t>
            </a:r>
            <a:r>
              <a:rPr lang="en-US" dirty="0" err="1" smtClean="0"/>
              <a:t>Rodenburg</a:t>
            </a:r>
            <a:r>
              <a:rPr lang="sr-Latn-RS" dirty="0" smtClean="0"/>
              <a:t>, Mirjana Đukić Stojčić</a:t>
            </a:r>
            <a:endParaRPr lang="en-US" dirty="0" smtClean="0"/>
          </a:p>
          <a:p>
            <a:endParaRPr lang="nl-BE" dirty="0"/>
          </a:p>
        </p:txBody>
      </p:sp>
    </p:spTree>
    <p:extLst>
      <p:ext uri="{BB962C8B-B14F-4D97-AF65-F5344CB8AC3E}">
        <p14:creationId xmlns="" xmlns:p14="http://schemas.microsoft.com/office/powerpoint/2010/main" val="973606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sz="1800" dirty="0"/>
          </a:p>
        </p:txBody>
      </p:sp>
      <p:sp>
        <p:nvSpPr>
          <p:cNvPr id="5" name="Rectangle 4"/>
          <p:cNvSpPr/>
          <p:nvPr/>
        </p:nvSpPr>
        <p:spPr>
          <a:xfrm>
            <a:off x="738188" y="1318437"/>
            <a:ext cx="7667625" cy="4031873"/>
          </a:xfrm>
          <a:prstGeom prst="rect">
            <a:avLst/>
          </a:prstGeom>
        </p:spPr>
        <p:txBody>
          <a:bodyPr wrap="square">
            <a:spAutoFit/>
          </a:bodyPr>
          <a:lstStyle/>
          <a:p>
            <a:r>
              <a:rPr lang="en-US" sz="1600" dirty="0" smtClean="0"/>
              <a:t> </a:t>
            </a:r>
          </a:p>
          <a:p>
            <a:r>
              <a:rPr lang="en-US" sz="1600" dirty="0" smtClean="0"/>
              <a:t>-       Comparison of control (productive) hens of a low (G11) and a high performing line (WLA):</a:t>
            </a:r>
          </a:p>
          <a:p>
            <a:r>
              <a:rPr lang="en-US" sz="1600" dirty="0" smtClean="0"/>
              <a:t>Longer, thicker and heavier </a:t>
            </a:r>
            <a:r>
              <a:rPr lang="en-US" sz="1600" dirty="0" err="1" smtClean="0"/>
              <a:t>tibiotarsi</a:t>
            </a:r>
            <a:r>
              <a:rPr lang="en-US" sz="1600" dirty="0" smtClean="0"/>
              <a:t> in WLA;</a:t>
            </a:r>
          </a:p>
          <a:p>
            <a:r>
              <a:rPr lang="en-US" sz="1600" dirty="0" smtClean="0"/>
              <a:t>Higher whole bone strength in G11 when corrected for area;</a:t>
            </a:r>
          </a:p>
          <a:p>
            <a:r>
              <a:rPr lang="en-US" sz="1600" dirty="0" smtClean="0"/>
              <a:t>Higher strength of a cortical bone slice in WLA;</a:t>
            </a:r>
          </a:p>
          <a:p>
            <a:r>
              <a:rPr lang="en-US" sz="1600" dirty="0" smtClean="0"/>
              <a:t>Higher degree of mineralization of cortical and </a:t>
            </a:r>
            <a:r>
              <a:rPr lang="en-US" sz="1600" dirty="0" err="1" smtClean="0"/>
              <a:t>medullary</a:t>
            </a:r>
            <a:r>
              <a:rPr lang="en-US" sz="1600" dirty="0" smtClean="0"/>
              <a:t> bone in G11;</a:t>
            </a:r>
          </a:p>
          <a:p>
            <a:r>
              <a:rPr lang="en-US" sz="1600" dirty="0" smtClean="0"/>
              <a:t>Greater </a:t>
            </a:r>
            <a:r>
              <a:rPr lang="en-US" sz="1600" dirty="0" err="1" smtClean="0"/>
              <a:t>crystallinity</a:t>
            </a:r>
            <a:r>
              <a:rPr lang="en-US" sz="1600" dirty="0" smtClean="0"/>
              <a:t> of cortical bone mineral and higher degree of carbonate substitution in G11 (indicative of increased bone mineral maturity).</a:t>
            </a:r>
          </a:p>
          <a:p>
            <a:endParaRPr lang="sr-Latn-RS" sz="1600" dirty="0" smtClean="0"/>
          </a:p>
          <a:p>
            <a:endParaRPr lang="sr-Latn-RS" sz="1600" dirty="0" smtClean="0"/>
          </a:p>
          <a:p>
            <a:endParaRPr lang="sr-Latn-RS" sz="1600" dirty="0" smtClean="0"/>
          </a:p>
          <a:p>
            <a:endParaRPr lang="sr-Latn-RS" sz="1600" dirty="0" smtClean="0"/>
          </a:p>
          <a:p>
            <a:endParaRPr lang="sr-Latn-RS" sz="1600" dirty="0" smtClean="0"/>
          </a:p>
          <a:p>
            <a:endParaRPr lang="sr-Latn-RS" sz="1600" dirty="0" smtClean="0"/>
          </a:p>
          <a:p>
            <a:endParaRPr lang="sr-Latn-RS" sz="1600" dirty="0" smtClean="0"/>
          </a:p>
        </p:txBody>
      </p:sp>
    </p:spTree>
    <p:extLst>
      <p:ext uri="{BB962C8B-B14F-4D97-AF65-F5344CB8AC3E}">
        <p14:creationId xmlns="" xmlns:p14="http://schemas.microsoft.com/office/powerpoint/2010/main" val="89050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1600" dirty="0" smtClean="0"/>
              <a:t> </a:t>
            </a:r>
            <a:r>
              <a:rPr lang="en-US" sz="1600" dirty="0" smtClean="0"/>
              <a:t>STSM title: Identifying causes and solutions of Keel Bone Damage in laying hens STSM </a:t>
            </a:r>
            <a:r>
              <a:rPr lang="sr-Latn-RS" sz="1600" dirty="0" smtClean="0"/>
              <a:t/>
            </a:r>
            <a:br>
              <a:rPr lang="sr-Latn-RS" sz="1600" dirty="0" smtClean="0"/>
            </a:br>
            <a:r>
              <a:rPr lang="en-US" sz="1600" dirty="0" smtClean="0"/>
              <a:t>Grantee name: </a:t>
            </a:r>
            <a:r>
              <a:rPr lang="en-US" sz="1600" dirty="0" err="1" smtClean="0"/>
              <a:t>Lazarin</a:t>
            </a:r>
            <a:r>
              <a:rPr lang="en-US" sz="1600" dirty="0" smtClean="0"/>
              <a:t> </a:t>
            </a:r>
            <a:r>
              <a:rPr lang="en-US" sz="1600" dirty="0" err="1" smtClean="0"/>
              <a:t>Velikov</a:t>
            </a:r>
            <a:r>
              <a:rPr lang="en-US" sz="1600" dirty="0" smtClean="0"/>
              <a:t> </a:t>
            </a:r>
            <a:r>
              <a:rPr lang="en-US" sz="1600" dirty="0" err="1" smtClean="0"/>
              <a:t>Lazarov</a:t>
            </a:r>
            <a:r>
              <a:rPr lang="sr-Latn-RS" sz="1600" dirty="0" smtClean="0"/>
              <a:t/>
            </a:r>
            <a:br>
              <a:rPr lang="sr-Latn-RS" sz="1600" dirty="0" smtClean="0"/>
            </a:br>
            <a:r>
              <a:rPr lang="sr-Latn-RS" sz="1600" dirty="0" smtClean="0"/>
              <a:t>Host: </a:t>
            </a:r>
            <a:r>
              <a:rPr lang="en-GB" sz="1600" dirty="0" smtClean="0"/>
              <a:t>Veterinary Public Health Institute, Animal Welfare Division, </a:t>
            </a:r>
            <a:r>
              <a:rPr lang="en-GB" sz="1600" dirty="0" err="1" smtClean="0"/>
              <a:t>Zollikofen</a:t>
            </a:r>
            <a:r>
              <a:rPr lang="sr-Cyrl-RS" sz="1600" dirty="0" smtClean="0"/>
              <a:t>, </a:t>
            </a:r>
            <a:r>
              <a:rPr lang="sr-Latn-RS" sz="1600" dirty="0" smtClean="0"/>
              <a:t>Dr M</a:t>
            </a:r>
            <a:r>
              <a:rPr lang="en-US" sz="1600" dirty="0" err="1" smtClean="0"/>
              <a:t>ichael</a:t>
            </a:r>
            <a:r>
              <a:rPr lang="sr-Latn-RS" sz="1600" dirty="0" smtClean="0"/>
              <a:t> T</a:t>
            </a:r>
            <a:r>
              <a:rPr lang="en-US" sz="1600" dirty="0" err="1" smtClean="0"/>
              <a:t>oscano</a:t>
            </a:r>
            <a:r>
              <a:rPr lang="sr-Latn-RS" sz="1600" dirty="0" smtClean="0"/>
              <a:t/>
            </a:r>
            <a:br>
              <a:rPr lang="sr-Latn-RS" sz="1600" dirty="0" smtClean="0"/>
            </a:br>
            <a:endParaRPr lang="en-US" sz="1600" dirty="0"/>
          </a:p>
        </p:txBody>
      </p:sp>
      <p:sp>
        <p:nvSpPr>
          <p:cNvPr id="4" name="Rectangle 3"/>
          <p:cNvSpPr/>
          <p:nvPr/>
        </p:nvSpPr>
        <p:spPr>
          <a:xfrm>
            <a:off x="737593" y="2136339"/>
            <a:ext cx="7810984" cy="3293209"/>
          </a:xfrm>
          <a:prstGeom prst="rect">
            <a:avLst/>
          </a:prstGeom>
        </p:spPr>
        <p:txBody>
          <a:bodyPr wrap="square">
            <a:spAutoFit/>
          </a:bodyPr>
          <a:lstStyle/>
          <a:p>
            <a:pPr algn="just">
              <a:buFont typeface="Arial" pitchFamily="34" charset="0"/>
              <a:buChar char="•"/>
            </a:pPr>
            <a:r>
              <a:rPr lang="sr-Latn-RS" sz="1600" dirty="0" smtClean="0"/>
              <a:t> </a:t>
            </a:r>
            <a:r>
              <a:rPr lang="en-US" sz="1600" dirty="0" smtClean="0"/>
              <a:t>The purpose of this STSM was to extend my knowledge and practical skills in developing and validating techniques that can diagnose, assess, and distinguish anatomical characteristics of keel damage with a high level of accuracy and consistency across a variety of situations, which match specific needs of the research environment.</a:t>
            </a:r>
            <a:endParaRPr lang="sr-Latn-RS" sz="1600" dirty="0" smtClean="0"/>
          </a:p>
          <a:p>
            <a:pPr algn="just">
              <a:buFont typeface="Arial" pitchFamily="34" charset="0"/>
              <a:buChar char="•"/>
            </a:pPr>
            <a:r>
              <a:rPr lang="sr-Latn-RS" sz="1600" dirty="0" smtClean="0"/>
              <a:t> </a:t>
            </a:r>
            <a:r>
              <a:rPr lang="en-US" sz="1600" dirty="0" smtClean="0"/>
              <a:t>The ability of a </a:t>
            </a:r>
            <a:r>
              <a:rPr lang="en-US" sz="1600" dirty="0" err="1" smtClean="0"/>
              <a:t>CaT</a:t>
            </a:r>
            <a:r>
              <a:rPr lang="en-US" sz="1600" dirty="0" smtClean="0"/>
              <a:t> and HYD to reduce susceptibility to fracture has been tested using an ex vivo protocol developed by Michael </a:t>
            </a:r>
            <a:r>
              <a:rPr lang="en-US" sz="1600" dirty="0" err="1" smtClean="0"/>
              <a:t>Toscano's</a:t>
            </a:r>
            <a:r>
              <a:rPr lang="en-US" sz="1600" dirty="0" smtClean="0"/>
              <a:t> group</a:t>
            </a:r>
            <a:r>
              <a:rPr lang="sr-Latn-RS" sz="1600" dirty="0" smtClean="0"/>
              <a:t>.</a:t>
            </a:r>
          </a:p>
          <a:p>
            <a:pPr algn="just">
              <a:buFont typeface="Arial" pitchFamily="34" charset="0"/>
              <a:buChar char="•"/>
            </a:pPr>
            <a:r>
              <a:rPr lang="en-US" sz="1600" dirty="0" smtClean="0"/>
              <a:t> In this system, collisions of quantifiable energetic loads are performed directly onto the keels of deceased birds allowing the likelihood of fracture to be assessed for respective treatments. Our expectation was that birds receiving a diet characterized by </a:t>
            </a:r>
            <a:r>
              <a:rPr lang="en-US" sz="1600" dirty="0" err="1" smtClean="0"/>
              <a:t>CaT</a:t>
            </a:r>
            <a:r>
              <a:rPr lang="en-US" sz="1600" dirty="0" smtClean="0"/>
              <a:t>, HYD, or a combination of the two will manifest a reduced risk of fracture which we can model statistically.</a:t>
            </a:r>
            <a:endParaRPr lang="sr-Latn-RS" sz="1600" dirty="0" smtClean="0"/>
          </a:p>
          <a:p>
            <a:pPr algn="just">
              <a:buFont typeface="Arial" pitchFamily="34" charset="0"/>
              <a:buChar char="•"/>
            </a:pPr>
            <a:r>
              <a:rPr lang="en-US" sz="1600" dirty="0" smtClean="0"/>
              <a:t>The main results were:</a:t>
            </a:r>
            <a:r>
              <a:rPr lang="sr-Latn-RS" sz="1600" dirty="0" smtClean="0"/>
              <a:t> </a:t>
            </a:r>
            <a:r>
              <a:rPr lang="en-US" sz="1600" dirty="0" smtClean="0"/>
              <a:t>the studies still to be done</a:t>
            </a:r>
            <a:r>
              <a:rPr lang="sr-Latn-RS" sz="1600" dirty="0" smtClean="0"/>
              <a:t>?</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737593" y="1446026"/>
            <a:ext cx="7668220" cy="1323439"/>
          </a:xfrm>
          <a:prstGeom prst="rect">
            <a:avLst/>
          </a:prstGeom>
        </p:spPr>
        <p:txBody>
          <a:bodyPr wrap="square">
            <a:spAutoFit/>
          </a:bodyPr>
          <a:lstStyle/>
          <a:p>
            <a:pPr algn="just">
              <a:buFont typeface="Arial" pitchFamily="34" charset="0"/>
              <a:buChar char="•"/>
            </a:pPr>
            <a:r>
              <a:rPr lang="sr-Latn-RS" sz="2000" dirty="0" smtClean="0"/>
              <a:t> One </a:t>
            </a:r>
            <a:r>
              <a:rPr lang="en-US" sz="2000" dirty="0" smtClean="0"/>
              <a:t>STSMs are planned for this GP</a:t>
            </a:r>
            <a:r>
              <a:rPr lang="sr-Latn-RS" sz="2000" dirty="0" smtClean="0"/>
              <a:t>-</a:t>
            </a:r>
            <a:r>
              <a:rPr lang="en-US" sz="2000" dirty="0" smtClean="0"/>
              <a:t> linked to WG3:</a:t>
            </a:r>
            <a:endParaRPr lang="sr-Latn-RS" sz="2000" dirty="0" smtClean="0"/>
          </a:p>
          <a:p>
            <a:pPr algn="just">
              <a:buFont typeface="Arial" pitchFamily="34" charset="0"/>
              <a:buChar char="•"/>
            </a:pPr>
            <a:endParaRPr lang="sr-Latn-RS" sz="2000" dirty="0" smtClean="0"/>
          </a:p>
          <a:p>
            <a:pPr algn="just"/>
            <a:r>
              <a:rPr lang="en-US" sz="2000" dirty="0" smtClean="0"/>
              <a:t> </a:t>
            </a:r>
            <a:r>
              <a:rPr lang="sr-Latn-RS" sz="2000" dirty="0" smtClean="0"/>
              <a:t>- </a:t>
            </a:r>
            <a:r>
              <a:rPr lang="en-US" sz="2000" dirty="0" err="1" smtClean="0"/>
              <a:t>Ine</a:t>
            </a:r>
            <a:r>
              <a:rPr lang="en-US" sz="2000" dirty="0" smtClean="0"/>
              <a:t> </a:t>
            </a:r>
            <a:r>
              <a:rPr lang="en-US" sz="2000" dirty="0" err="1" smtClean="0"/>
              <a:t>Kempen</a:t>
            </a:r>
            <a:r>
              <a:rPr lang="en-US" sz="2000" dirty="0" smtClean="0"/>
              <a:t> will investigate is keel bone damage assessment can be integrated in on-farm welfare assessment protocols.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School</a:t>
            </a:r>
            <a:r>
              <a:rPr lang="sr-Latn-RS" dirty="0" smtClean="0"/>
              <a:t>s</a:t>
            </a:r>
            <a:endParaRPr lang="en-US" dirty="0"/>
          </a:p>
        </p:txBody>
      </p:sp>
      <p:sp>
        <p:nvSpPr>
          <p:cNvPr id="4" name="Rectangle 3"/>
          <p:cNvSpPr/>
          <p:nvPr/>
        </p:nvSpPr>
        <p:spPr>
          <a:xfrm>
            <a:off x="414669" y="1582341"/>
            <a:ext cx="8293395" cy="2862322"/>
          </a:xfrm>
          <a:prstGeom prst="rect">
            <a:avLst/>
          </a:prstGeom>
        </p:spPr>
        <p:txBody>
          <a:bodyPr wrap="square">
            <a:spAutoFit/>
          </a:bodyPr>
          <a:lstStyle/>
          <a:p>
            <a:pPr>
              <a:buFont typeface="Arial" pitchFamily="34" charset="0"/>
              <a:buChar char="•"/>
            </a:pPr>
            <a:r>
              <a:rPr lang="en-US" dirty="0" smtClean="0"/>
              <a:t>The 2</a:t>
            </a:r>
            <a:r>
              <a:rPr lang="en-US" baseline="30000" dirty="0" smtClean="0"/>
              <a:t>nd</a:t>
            </a:r>
            <a:r>
              <a:rPr lang="en-US" dirty="0" smtClean="0"/>
              <a:t> Keel Bone Damage (</a:t>
            </a:r>
            <a:r>
              <a:rPr lang="sr-Latn-RS" dirty="0" smtClean="0"/>
              <a:t>KBD</a:t>
            </a:r>
            <a:r>
              <a:rPr lang="en-US" dirty="0" smtClean="0"/>
              <a:t>) Training School </a:t>
            </a:r>
            <a:r>
              <a:rPr lang="sr-Latn-RS" dirty="0" smtClean="0"/>
              <a:t>were </a:t>
            </a:r>
            <a:r>
              <a:rPr lang="en-US" dirty="0" smtClean="0"/>
              <a:t>held on June 14th at the Experimental Poultry Centre in </a:t>
            </a:r>
            <a:r>
              <a:rPr lang="en-US" dirty="0" err="1" smtClean="0"/>
              <a:t>Geel</a:t>
            </a:r>
            <a:r>
              <a:rPr lang="en-US" dirty="0" smtClean="0"/>
              <a:t>, Belgium</a:t>
            </a:r>
            <a:r>
              <a:rPr lang="sr-Latn-RS" dirty="0" smtClean="0"/>
              <a:t>, Ine Kempen</a:t>
            </a:r>
          </a:p>
          <a:p>
            <a:endParaRPr lang="en-US" dirty="0" smtClean="0"/>
          </a:p>
          <a:p>
            <a:r>
              <a:rPr lang="sr-Latn-RS" dirty="0" smtClean="0"/>
              <a:t>- T</a:t>
            </a:r>
            <a:r>
              <a:rPr lang="en-US" dirty="0" smtClean="0"/>
              <a:t>he training school in </a:t>
            </a:r>
            <a:r>
              <a:rPr lang="en-US" dirty="0" err="1" smtClean="0"/>
              <a:t>Geel</a:t>
            </a:r>
            <a:r>
              <a:rPr lang="en-US" dirty="0" smtClean="0"/>
              <a:t> has been a good thing to raise awareness of the issue and to demonstrate the problem to them in the palpation session with the X-rays</a:t>
            </a:r>
            <a:endParaRPr lang="sr-Latn-RS" dirty="0" smtClean="0"/>
          </a:p>
          <a:p>
            <a:r>
              <a:rPr lang="sr-Latn-RS" dirty="0" smtClean="0"/>
              <a:t>- </a:t>
            </a:r>
            <a:r>
              <a:rPr lang="en-US" dirty="0" smtClean="0"/>
              <a:t>Target audience is the Benelux poultry industry and members of the COST action.</a:t>
            </a:r>
            <a:endParaRPr lang="sr-Latn-RS" dirty="0" smtClean="0"/>
          </a:p>
          <a:p>
            <a:endParaRPr lang="en-US" dirty="0" smtClean="0"/>
          </a:p>
          <a:p>
            <a:r>
              <a:rPr lang="sr-Latn-RS" dirty="0" smtClean="0"/>
              <a:t>- </a:t>
            </a:r>
            <a:r>
              <a:rPr lang="en-US" dirty="0" smtClean="0"/>
              <a:t>The </a:t>
            </a:r>
            <a:r>
              <a:rPr lang="sr-Latn-RS" dirty="0" smtClean="0"/>
              <a:t>3</a:t>
            </a:r>
            <a:r>
              <a:rPr lang="en-US" baseline="30000" dirty="0" err="1" smtClean="0"/>
              <a:t>nd</a:t>
            </a:r>
            <a:r>
              <a:rPr lang="en-US" dirty="0" smtClean="0"/>
              <a:t> Keel Bone Damage (</a:t>
            </a:r>
            <a:r>
              <a:rPr lang="sr-Latn-RS" dirty="0" smtClean="0"/>
              <a:t>KBD</a:t>
            </a:r>
            <a:r>
              <a:rPr lang="en-US" dirty="0" smtClean="0"/>
              <a:t>) Training School</a:t>
            </a:r>
            <a:r>
              <a:rPr lang="sr-Latn-RS" dirty="0" smtClean="0"/>
              <a:t> - </a:t>
            </a:r>
            <a:r>
              <a:rPr lang="en-US" dirty="0" smtClean="0"/>
              <a:t>in Eastern Europe</a:t>
            </a:r>
            <a:r>
              <a:rPr lang="sr-Latn-R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8" y="565743"/>
            <a:ext cx="6245657" cy="587767"/>
          </a:xfrm>
        </p:spPr>
        <p:txBody>
          <a:bodyPr/>
          <a:lstStyle/>
          <a:p>
            <a:r>
              <a:rPr lang="sr-Latn-RS" dirty="0" smtClean="0"/>
              <a:t>A</a:t>
            </a:r>
            <a:r>
              <a:rPr lang="en-US" dirty="0" err="1" smtClean="0"/>
              <a:t>ctive</a:t>
            </a:r>
            <a:r>
              <a:rPr lang="sr-Latn-RS" dirty="0" smtClean="0"/>
              <a:t>ties</a:t>
            </a:r>
            <a:endParaRPr lang="en-US" dirty="0"/>
          </a:p>
        </p:txBody>
      </p:sp>
      <p:sp>
        <p:nvSpPr>
          <p:cNvPr id="4" name="Rectangle 3"/>
          <p:cNvSpPr/>
          <p:nvPr/>
        </p:nvSpPr>
        <p:spPr>
          <a:xfrm>
            <a:off x="738188" y="1153510"/>
            <a:ext cx="7565840" cy="5509200"/>
          </a:xfrm>
          <a:prstGeom prst="rect">
            <a:avLst/>
          </a:prstGeom>
        </p:spPr>
        <p:txBody>
          <a:bodyPr wrap="square">
            <a:spAutoFit/>
          </a:bodyPr>
          <a:lstStyle/>
          <a:p>
            <a:r>
              <a:rPr lang="sr-Latn-RS" sz="1600" b="1" dirty="0" smtClean="0"/>
              <a:t>Benelux , </a:t>
            </a:r>
            <a:r>
              <a:rPr lang="en-US" sz="1600" b="1" dirty="0" smtClean="0"/>
              <a:t>Middle Europe </a:t>
            </a:r>
            <a:r>
              <a:rPr lang="sr-Latn-RS" sz="1600" b="1" dirty="0" smtClean="0"/>
              <a:t>and </a:t>
            </a:r>
            <a:r>
              <a:rPr lang="en-US" sz="1600" b="1" dirty="0" smtClean="0"/>
              <a:t>Southeast </a:t>
            </a:r>
            <a:r>
              <a:rPr lang="en-US" sz="1600" b="1" dirty="0" smtClean="0"/>
              <a:t>Europe</a:t>
            </a:r>
            <a:endParaRPr lang="sr-Latn-RS" sz="1600" b="1" dirty="0" smtClean="0"/>
          </a:p>
          <a:p>
            <a:endParaRPr lang="sr-Latn-RS" sz="1600" dirty="0" smtClean="0"/>
          </a:p>
          <a:p>
            <a:r>
              <a:rPr lang="sr-Latn-RS" sz="1600" b="1" dirty="0" smtClean="0"/>
              <a:t>BeNeLux </a:t>
            </a:r>
            <a:r>
              <a:rPr lang="sr-Latn-RS" sz="1600" dirty="0" smtClean="0"/>
              <a:t>- </a:t>
            </a:r>
            <a:r>
              <a:rPr lang="en-US" sz="1600" dirty="0" err="1" smtClean="0"/>
              <a:t>Ine</a:t>
            </a:r>
            <a:r>
              <a:rPr lang="en-US" sz="1600" dirty="0" smtClean="0"/>
              <a:t> </a:t>
            </a:r>
            <a:r>
              <a:rPr lang="en-US" sz="1600" dirty="0" err="1" smtClean="0"/>
              <a:t>Kempen</a:t>
            </a:r>
            <a:r>
              <a:rPr lang="sr-Latn-RS" sz="1600" dirty="0" smtClean="0"/>
              <a:t> and </a:t>
            </a:r>
            <a:r>
              <a:rPr lang="en-US" sz="1600" dirty="0" smtClean="0"/>
              <a:t> her team</a:t>
            </a:r>
            <a:r>
              <a:rPr lang="sr-Latn-RS" sz="1600" dirty="0" smtClean="0"/>
              <a:t> </a:t>
            </a:r>
            <a:r>
              <a:rPr lang="en-US" sz="1600" dirty="0" smtClean="0"/>
              <a:t>Experimental Poultry Centre</a:t>
            </a:r>
            <a:r>
              <a:rPr lang="sr-Latn-RS" sz="1600" dirty="0" smtClean="0"/>
              <a:t>, </a:t>
            </a:r>
          </a:p>
          <a:p>
            <a:r>
              <a:rPr lang="en-US" sz="1600" dirty="0" smtClean="0"/>
              <a:t>Belgium</a:t>
            </a:r>
            <a:r>
              <a:rPr lang="sr-Latn-RS" sz="1600" dirty="0" smtClean="0"/>
              <a:t> - </a:t>
            </a:r>
            <a:r>
              <a:rPr lang="en-US" sz="1600" dirty="0" smtClean="0"/>
              <a:t>Alternative </a:t>
            </a:r>
            <a:r>
              <a:rPr lang="en-US" sz="1600" dirty="0" smtClean="0"/>
              <a:t>systems</a:t>
            </a:r>
            <a:endParaRPr lang="sr-Latn-RS" sz="1600" dirty="0" smtClean="0"/>
          </a:p>
          <a:p>
            <a:pPr>
              <a:buFontTx/>
              <a:buChar char="-"/>
            </a:pPr>
            <a:r>
              <a:rPr lang="en-US" sz="1600" dirty="0" smtClean="0"/>
              <a:t>Database contacts </a:t>
            </a:r>
            <a:r>
              <a:rPr lang="en-US" sz="1600" dirty="0" smtClean="0"/>
              <a:t>Benelux: </a:t>
            </a:r>
            <a:r>
              <a:rPr lang="en-US" sz="1600" dirty="0" smtClean="0"/>
              <a:t>list of contacts from research, industry, farmer </a:t>
            </a:r>
            <a:r>
              <a:rPr lang="en-US" sz="1600" dirty="0" err="1" smtClean="0"/>
              <a:t>organisations</a:t>
            </a:r>
            <a:r>
              <a:rPr lang="en-US" sz="1600" dirty="0" smtClean="0"/>
              <a:t> interested in keel bone cost action topics, covering poultry sector in </a:t>
            </a:r>
            <a:r>
              <a:rPr lang="en-US" sz="1600" dirty="0" smtClean="0"/>
              <a:t>Benelux</a:t>
            </a:r>
            <a:endParaRPr lang="sr-Latn-RS" sz="1600" dirty="0" smtClean="0"/>
          </a:p>
          <a:p>
            <a:pPr>
              <a:buFontTx/>
              <a:buChar char="-"/>
            </a:pPr>
            <a:r>
              <a:rPr lang="sr-Latn-RS" sz="1600" dirty="0" smtClean="0"/>
              <a:t> </a:t>
            </a:r>
            <a:r>
              <a:rPr lang="en-US" sz="1600" dirty="0" smtClean="0"/>
              <a:t>Co-creation of dissemination material: leaflet, business cards, </a:t>
            </a:r>
            <a:r>
              <a:rPr lang="en-US" sz="1600" dirty="0" err="1" smtClean="0"/>
              <a:t>powerpoint</a:t>
            </a:r>
            <a:r>
              <a:rPr lang="en-US" sz="1600" dirty="0" smtClean="0"/>
              <a:t> template </a:t>
            </a:r>
            <a:endParaRPr lang="sr-Latn-RS" sz="1600" dirty="0" smtClean="0"/>
          </a:p>
          <a:p>
            <a:pPr>
              <a:buFontTx/>
              <a:buChar char="-"/>
            </a:pPr>
            <a:r>
              <a:rPr lang="sr-Latn-RS" sz="1600" dirty="0" smtClean="0"/>
              <a:t> </a:t>
            </a:r>
            <a:r>
              <a:rPr lang="en-US" sz="1600" dirty="0" smtClean="0"/>
              <a:t>Co-creation of poster, displayed at Welfare symposium in </a:t>
            </a:r>
            <a:r>
              <a:rPr lang="en-US" sz="1600" dirty="0" err="1" smtClean="0"/>
              <a:t>Ploufragan</a:t>
            </a:r>
            <a:endParaRPr lang="sr-Latn-RS" sz="1600" dirty="0" smtClean="0"/>
          </a:p>
          <a:p>
            <a:pPr>
              <a:buFontTx/>
              <a:buChar char="-"/>
            </a:pPr>
            <a:r>
              <a:rPr lang="sr-Latn-RS" sz="1600" dirty="0" smtClean="0"/>
              <a:t> </a:t>
            </a:r>
            <a:r>
              <a:rPr lang="en-US" sz="1600" dirty="0" smtClean="0"/>
              <a:t>Presentation of two topics at research meeting in Bratislava</a:t>
            </a:r>
            <a:endParaRPr lang="sr-Latn-RS" sz="1600" dirty="0" smtClean="0"/>
          </a:p>
          <a:p>
            <a:pPr>
              <a:buFontTx/>
              <a:buChar char="-"/>
            </a:pPr>
            <a:r>
              <a:rPr lang="sr-Latn-RS" sz="1600" dirty="0" smtClean="0"/>
              <a:t> </a:t>
            </a:r>
            <a:r>
              <a:rPr lang="en-US" sz="1600" dirty="0" smtClean="0"/>
              <a:t>Co-</a:t>
            </a:r>
            <a:r>
              <a:rPr lang="en-US" sz="1600" dirty="0" err="1" smtClean="0"/>
              <a:t>organisation</a:t>
            </a:r>
            <a:r>
              <a:rPr lang="en-US" sz="1600" dirty="0" smtClean="0"/>
              <a:t> and co-hosting of stakeholder meeting in Zagreb for the poultry industry</a:t>
            </a:r>
            <a:endParaRPr lang="sr-Latn-RS" sz="1600" dirty="0" smtClean="0"/>
          </a:p>
          <a:p>
            <a:pPr>
              <a:buFontTx/>
              <a:buChar char="-"/>
            </a:pPr>
            <a:r>
              <a:rPr lang="sr-Latn-RS" sz="1600" dirty="0" smtClean="0"/>
              <a:t> </a:t>
            </a:r>
            <a:r>
              <a:rPr lang="en-US" sz="1600" dirty="0" smtClean="0"/>
              <a:t>STSM: hosted by Alexandra </a:t>
            </a:r>
            <a:r>
              <a:rPr lang="en-US" sz="1600" dirty="0" err="1" smtClean="0"/>
              <a:t>Jeremiasson</a:t>
            </a:r>
            <a:r>
              <a:rPr lang="en-US" sz="1600" dirty="0" smtClean="0"/>
              <a:t> from </a:t>
            </a:r>
            <a:r>
              <a:rPr lang="en-US" sz="1600" dirty="0" err="1" smtClean="0"/>
              <a:t>Svenskagg</a:t>
            </a:r>
            <a:r>
              <a:rPr lang="en-US" sz="1600" dirty="0" smtClean="0"/>
              <a:t> in Sweden- exploring the possibility to involve keel bone assessment in welfare audits</a:t>
            </a:r>
            <a:endParaRPr lang="sr-Latn-RS" sz="1600" dirty="0" smtClean="0"/>
          </a:p>
          <a:p>
            <a:pPr>
              <a:buFontTx/>
              <a:buChar char="-"/>
            </a:pPr>
            <a:r>
              <a:rPr lang="sr-Latn-RS" sz="1600" dirty="0" smtClean="0"/>
              <a:t> </a:t>
            </a:r>
            <a:r>
              <a:rPr lang="en-US" sz="1600" dirty="0" err="1" smtClean="0"/>
              <a:t>Organisation</a:t>
            </a:r>
            <a:r>
              <a:rPr lang="en-US" sz="1600" dirty="0" smtClean="0"/>
              <a:t> of the keel bone damage </a:t>
            </a:r>
            <a:r>
              <a:rPr lang="en-US" sz="1600" dirty="0" err="1" smtClean="0"/>
              <a:t>benelux</a:t>
            </a:r>
            <a:r>
              <a:rPr lang="en-US" sz="1600" dirty="0" smtClean="0"/>
              <a:t> training school</a:t>
            </a:r>
            <a:endParaRPr lang="sr-Latn-RS" sz="1600" dirty="0" smtClean="0"/>
          </a:p>
          <a:p>
            <a:pPr>
              <a:buFontTx/>
              <a:buChar char="-"/>
            </a:pPr>
            <a:r>
              <a:rPr lang="sr-Latn-RS" sz="1600" dirty="0" smtClean="0"/>
              <a:t> </a:t>
            </a:r>
            <a:r>
              <a:rPr lang="en-US" sz="1600" dirty="0" smtClean="0"/>
              <a:t>Flemish funding grant (together with ILVO) for research on strategies to prolong the laying hen cycles, </a:t>
            </a:r>
            <a:r>
              <a:rPr lang="en-US" sz="1600" dirty="0" err="1" smtClean="0"/>
              <a:t>focussing</a:t>
            </a:r>
            <a:r>
              <a:rPr lang="en-US" sz="1600" dirty="0" smtClean="0"/>
              <a:t> also on effect on keel bone damage. Starting at 1/12/2018 and duration of 4 years</a:t>
            </a:r>
            <a:endParaRPr lang="sr-Latn-RS" sz="1600" dirty="0" smtClean="0"/>
          </a:p>
          <a:p>
            <a:endParaRPr lang="sr-Latn-RS" sz="1600" dirty="0" smtClean="0"/>
          </a:p>
          <a:p>
            <a:endParaRPr lang="sr-Latn-RS" sz="1600" dirty="0" smtClean="0"/>
          </a:p>
          <a:p>
            <a:endParaRPr lang="en-US" sz="1600" dirty="0"/>
          </a:p>
        </p:txBody>
      </p:sp>
      <p:pic>
        <p:nvPicPr>
          <p:cNvPr id="6146" name="Picture 2" descr="Ð ÐµÐ·ÑÐ»ÑÐ°Ñ ÑÐ»Ð¸ÐºÐ° Ð·Ð° benelux map of europe"/>
          <p:cNvPicPr>
            <a:picLocks noChangeAspect="1" noChangeArrowheads="1"/>
          </p:cNvPicPr>
          <p:nvPr/>
        </p:nvPicPr>
        <p:blipFill>
          <a:blip r:embed="rId2"/>
          <a:srcRect/>
          <a:stretch>
            <a:fillRect/>
          </a:stretch>
        </p:blipFill>
        <p:spPr bwMode="auto">
          <a:xfrm>
            <a:off x="6550925" y="-1"/>
            <a:ext cx="2593075" cy="145748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a:t>
            </a:r>
            <a:r>
              <a:rPr lang="en-US" dirty="0" smtClean="0"/>
              <a:t>Europe</a:t>
            </a:r>
            <a:r>
              <a:rPr lang="sr-Latn-RS" dirty="0" smtClean="0"/>
              <a:t/>
            </a:r>
            <a:br>
              <a:rPr lang="sr-Latn-RS" dirty="0" smtClean="0"/>
            </a:br>
            <a:r>
              <a:rPr lang="sr-Latn-RS" dirty="0" smtClean="0"/>
              <a:t/>
            </a:r>
            <a:br>
              <a:rPr lang="sr-Latn-RS" dirty="0" smtClean="0"/>
            </a:br>
            <a:r>
              <a:rPr lang="sr-Latn-RS" dirty="0" smtClean="0"/>
              <a:t/>
            </a:r>
            <a:br>
              <a:rPr lang="sr-Latn-RS" dirty="0" smtClean="0"/>
            </a:br>
            <a:r>
              <a:rPr lang="sr-Latn-RS" dirty="0" smtClean="0"/>
              <a:t/>
            </a:r>
            <a:br>
              <a:rPr lang="sr-Latn-RS" dirty="0" smtClean="0"/>
            </a:br>
            <a:r>
              <a:rPr lang="sr-Latn-RS" dirty="0" smtClean="0"/>
              <a:t/>
            </a:r>
            <a:br>
              <a:rPr lang="sr-Latn-RS" dirty="0" smtClean="0"/>
            </a:br>
            <a:endParaRPr lang="en-US" dirty="0"/>
          </a:p>
        </p:txBody>
      </p:sp>
      <p:sp>
        <p:nvSpPr>
          <p:cNvPr id="4" name="Rectangle 3"/>
          <p:cNvSpPr/>
          <p:nvPr/>
        </p:nvSpPr>
        <p:spPr>
          <a:xfrm>
            <a:off x="393048" y="2497540"/>
            <a:ext cx="7666074" cy="3293209"/>
          </a:xfrm>
          <a:prstGeom prst="rect">
            <a:avLst/>
          </a:prstGeom>
        </p:spPr>
        <p:txBody>
          <a:bodyPr wrap="square">
            <a:spAutoFit/>
          </a:bodyPr>
          <a:lstStyle/>
          <a:p>
            <a:r>
              <a:rPr lang="sr-Latn-RS" sz="1600" dirty="0" smtClean="0"/>
              <a:t>F</a:t>
            </a:r>
            <a:r>
              <a:rPr lang="en-US" sz="1600" dirty="0" err="1" smtClean="0"/>
              <a:t>unding</a:t>
            </a:r>
            <a:r>
              <a:rPr lang="en-US" sz="1600" dirty="0" smtClean="0"/>
              <a:t> </a:t>
            </a:r>
            <a:r>
              <a:rPr lang="en-US" sz="1600" dirty="0" smtClean="0"/>
              <a:t>from:</a:t>
            </a:r>
          </a:p>
          <a:p>
            <a:r>
              <a:rPr lang="sr-Latn-RS" sz="1600" dirty="0" smtClean="0"/>
              <a:t>- </a:t>
            </a:r>
            <a:r>
              <a:rPr lang="en-US" sz="1600" dirty="0" smtClean="0"/>
              <a:t>industry </a:t>
            </a:r>
            <a:r>
              <a:rPr lang="en-US" sz="1600" dirty="0" smtClean="0"/>
              <a:t>using Calcium timing in combination with a calcium supplement to improve bone mineral retention and decrease fracture rates</a:t>
            </a:r>
          </a:p>
          <a:p>
            <a:r>
              <a:rPr lang="sr-Latn-RS" sz="1600" dirty="0" smtClean="0"/>
              <a:t>- </a:t>
            </a:r>
            <a:r>
              <a:rPr lang="en-US" sz="1600" dirty="0" smtClean="0"/>
              <a:t>a </a:t>
            </a:r>
            <a:r>
              <a:rPr lang="en-US" sz="1600" dirty="0" smtClean="0"/>
              <a:t>US based funder (Egg Industry Center) to investigate variation in rearing (usage of ramps, different aviary structures) in pullet bone health and laying period productivity and fractures</a:t>
            </a:r>
          </a:p>
          <a:p>
            <a:r>
              <a:rPr lang="sr-Latn-RS" sz="1600" dirty="0" smtClean="0"/>
              <a:t>- </a:t>
            </a:r>
            <a:r>
              <a:rPr lang="en-US" sz="1600" dirty="0" smtClean="0"/>
              <a:t>a </a:t>
            </a:r>
            <a:r>
              <a:rPr lang="en-US" sz="1600" dirty="0" smtClean="0"/>
              <a:t>US based funder (currently not public) to provide training to North American-based producers as to best non-cage system hen management</a:t>
            </a:r>
          </a:p>
          <a:p>
            <a:r>
              <a:rPr lang="en-US" sz="1600" dirty="0" smtClean="0"/>
              <a:t/>
            </a:r>
            <a:br>
              <a:rPr lang="en-US" sz="1600" dirty="0" smtClean="0"/>
            </a:br>
            <a:endParaRPr lang="en-US" sz="1600" dirty="0" smtClean="0"/>
          </a:p>
          <a:p>
            <a:r>
              <a:rPr lang="en-US" sz="1600" dirty="0" smtClean="0"/>
              <a:t>*development of leaflets and video material targeting producers to provide practical knowledge of KBF and how best to reduce their occurrence</a:t>
            </a:r>
          </a:p>
          <a:p>
            <a:r>
              <a:rPr lang="en-US" sz="1600" dirty="0" smtClean="0"/>
              <a:t>***following from a COST funded meeting to develop this material</a:t>
            </a:r>
            <a:endParaRPr lang="en-US" sz="1600" dirty="0"/>
          </a:p>
        </p:txBody>
      </p:sp>
      <p:sp>
        <p:nvSpPr>
          <p:cNvPr id="5" name="Rectangle 4"/>
          <p:cNvSpPr/>
          <p:nvPr/>
        </p:nvSpPr>
        <p:spPr>
          <a:xfrm>
            <a:off x="393048" y="1574210"/>
            <a:ext cx="7885412" cy="1200329"/>
          </a:xfrm>
          <a:prstGeom prst="rect">
            <a:avLst/>
          </a:prstGeom>
        </p:spPr>
        <p:txBody>
          <a:bodyPr wrap="square">
            <a:spAutoFit/>
          </a:bodyPr>
          <a:lstStyle/>
          <a:p>
            <a:r>
              <a:rPr lang="en-GB" dirty="0" smtClean="0"/>
              <a:t>Veterinary Public Health Institute, Animal Welfare Division, Zollikofen</a:t>
            </a:r>
            <a:r>
              <a:rPr lang="sr-Cyrl-RS" dirty="0" smtClean="0"/>
              <a:t>, </a:t>
            </a:r>
            <a:r>
              <a:rPr lang="sr-Latn-RS" dirty="0" smtClean="0"/>
              <a:t>Dr M</a:t>
            </a:r>
            <a:r>
              <a:rPr lang="en-US" dirty="0" err="1" smtClean="0"/>
              <a:t>ichael</a:t>
            </a:r>
            <a:r>
              <a:rPr lang="sr-Latn-RS" dirty="0" smtClean="0"/>
              <a:t> T</a:t>
            </a:r>
            <a:r>
              <a:rPr lang="en-US" dirty="0" err="1" smtClean="0"/>
              <a:t>oscano</a:t>
            </a:r>
            <a:r>
              <a:rPr lang="sr-Latn-RS" dirty="0" smtClean="0"/>
              <a:t> </a:t>
            </a:r>
          </a:p>
          <a:p>
            <a:r>
              <a:rPr lang="sr-Latn-RS" dirty="0" smtClean="0"/>
              <a:t> </a:t>
            </a:r>
            <a:r>
              <a:rPr lang="en-US" dirty="0" smtClean="0"/>
              <a:t>Alternative </a:t>
            </a:r>
            <a:r>
              <a:rPr lang="en-US" dirty="0" smtClean="0"/>
              <a:t>systems</a:t>
            </a:r>
            <a:r>
              <a:rPr lang="sr-Latn-RS" dirty="0" smtClean="0"/>
              <a:t/>
            </a:r>
            <a:br>
              <a:rPr lang="sr-Latn-RS" dirty="0" smtClean="0"/>
            </a:br>
            <a:endParaRPr lang="en-US" dirty="0"/>
          </a:p>
        </p:txBody>
      </p:sp>
      <p:pic>
        <p:nvPicPr>
          <p:cNvPr id="1026" name="Picture 2" descr="Ð ÐµÐ·ÑÐ»ÑÐ°Ñ ÑÐ»Ð¸ÐºÐ° Ð·Ð° middle europe"/>
          <p:cNvPicPr>
            <a:picLocks noChangeAspect="1" noChangeArrowheads="1"/>
          </p:cNvPicPr>
          <p:nvPr/>
        </p:nvPicPr>
        <p:blipFill>
          <a:blip r:embed="rId2"/>
          <a:srcRect/>
          <a:stretch>
            <a:fillRect/>
          </a:stretch>
        </p:blipFill>
        <p:spPr bwMode="auto">
          <a:xfrm>
            <a:off x="6983250" y="0"/>
            <a:ext cx="2148621" cy="164011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Southeast Europe </a:t>
            </a:r>
            <a:r>
              <a:rPr lang="sr-Latn-RS" dirty="0" smtClean="0"/>
              <a:t/>
            </a:r>
            <a:br>
              <a:rPr lang="sr-Latn-RS" dirty="0" smtClean="0"/>
            </a:br>
            <a:r>
              <a:rPr lang="sr-Latn-RS" dirty="0" smtClean="0"/>
              <a:t>Balkan region</a:t>
            </a:r>
            <a:br>
              <a:rPr lang="sr-Latn-RS" dirty="0" smtClean="0"/>
            </a:br>
            <a:r>
              <a:rPr lang="sr-Latn-RS" dirty="0" smtClean="0"/>
              <a:t/>
            </a:r>
            <a:br>
              <a:rPr lang="sr-Latn-RS" dirty="0" smtClean="0"/>
            </a:br>
            <a:endParaRPr lang="en-US" dirty="0"/>
          </a:p>
        </p:txBody>
      </p:sp>
      <p:sp>
        <p:nvSpPr>
          <p:cNvPr id="4" name="Rectangle 3"/>
          <p:cNvSpPr/>
          <p:nvPr/>
        </p:nvSpPr>
        <p:spPr>
          <a:xfrm>
            <a:off x="233917" y="2179674"/>
            <a:ext cx="8379725" cy="5816977"/>
          </a:xfrm>
          <a:prstGeom prst="rect">
            <a:avLst/>
          </a:prstGeom>
        </p:spPr>
        <p:txBody>
          <a:bodyPr wrap="square">
            <a:spAutoFit/>
          </a:bodyPr>
          <a:lstStyle/>
          <a:p>
            <a:endParaRPr lang="sr-Latn-RS" sz="1600" dirty="0" smtClean="0"/>
          </a:p>
          <a:p>
            <a:r>
              <a:rPr lang="sr-Latn-RS" sz="1600" dirty="0" smtClean="0"/>
              <a:t>-S</a:t>
            </a:r>
            <a:r>
              <a:rPr lang="en-US" sz="1600" dirty="0" err="1" smtClean="0"/>
              <a:t>ituation</a:t>
            </a:r>
            <a:r>
              <a:rPr lang="en-US" sz="1600" dirty="0" smtClean="0"/>
              <a:t> </a:t>
            </a:r>
            <a:r>
              <a:rPr lang="en-US" sz="1600" dirty="0" smtClean="0"/>
              <a:t>in </a:t>
            </a:r>
            <a:r>
              <a:rPr lang="en-US" sz="1600" dirty="0" smtClean="0"/>
              <a:t>poultry</a:t>
            </a:r>
            <a:r>
              <a:rPr lang="sr-Latn-RS" sz="1600" dirty="0" smtClean="0"/>
              <a:t> production is similar</a:t>
            </a:r>
            <a:r>
              <a:rPr lang="en-US" sz="1600" dirty="0" smtClean="0"/>
              <a:t>, </a:t>
            </a:r>
            <a:r>
              <a:rPr lang="en-US" sz="1600" dirty="0" smtClean="0"/>
              <a:t>regardless of whether the country is a </a:t>
            </a:r>
            <a:r>
              <a:rPr lang="sr-Latn-RS" sz="1600" dirty="0" smtClean="0"/>
              <a:t>EU </a:t>
            </a:r>
            <a:r>
              <a:rPr lang="en-US" sz="1600" dirty="0" smtClean="0"/>
              <a:t>member</a:t>
            </a:r>
            <a:r>
              <a:rPr lang="sr-Latn-RS" sz="1600" dirty="0" smtClean="0"/>
              <a:t> (</a:t>
            </a:r>
            <a:r>
              <a:rPr lang="en-US" sz="1600" dirty="0" smtClean="0"/>
              <a:t>Directive </a:t>
            </a:r>
            <a:r>
              <a:rPr lang="en-US" sz="1600" dirty="0" smtClean="0"/>
              <a:t>1999/74/EC</a:t>
            </a:r>
            <a:r>
              <a:rPr lang="sr-Latn-RS" sz="1600" dirty="0" smtClean="0"/>
              <a:t> is effective)</a:t>
            </a:r>
            <a:r>
              <a:rPr lang="en-US" sz="1600" dirty="0" smtClean="0"/>
              <a:t> or no</a:t>
            </a:r>
            <a:r>
              <a:rPr lang="sr-Latn-RS" sz="1600" dirty="0" smtClean="0"/>
              <a:t>t</a:t>
            </a:r>
            <a:r>
              <a:rPr lang="en-US" sz="1600" dirty="0" smtClean="0"/>
              <a:t>.</a:t>
            </a:r>
            <a:endParaRPr lang="sr-Latn-RS" sz="1600" dirty="0" smtClean="0"/>
          </a:p>
          <a:p>
            <a:pPr>
              <a:buFontTx/>
              <a:buChar char="-"/>
            </a:pPr>
            <a:r>
              <a:rPr lang="sr-Latn-RS" sz="1600" dirty="0" smtClean="0"/>
              <a:t>Most laying hens are kept in cages</a:t>
            </a:r>
          </a:p>
          <a:p>
            <a:pPr>
              <a:buFontTx/>
              <a:buChar char="-"/>
            </a:pPr>
            <a:endParaRPr lang="sr-Latn-RS" sz="1600" dirty="0" smtClean="0"/>
          </a:p>
          <a:p>
            <a:r>
              <a:rPr lang="sr-Latn-RS" sz="1600" b="1" dirty="0" smtClean="0"/>
              <a:t>S</a:t>
            </a:r>
            <a:r>
              <a:rPr lang="en-US" sz="1600" b="1" dirty="0" smtClean="0"/>
              <a:t>o far complete</a:t>
            </a:r>
            <a:r>
              <a:rPr lang="sr-Latn-RS" sz="1600" b="1" dirty="0" smtClean="0"/>
              <a:t>d</a:t>
            </a:r>
            <a:endParaRPr lang="sr-Latn-RS" sz="1600" b="1" dirty="0" smtClean="0"/>
          </a:p>
          <a:p>
            <a:pPr>
              <a:buFontTx/>
              <a:buChar char="-"/>
            </a:pPr>
            <a:r>
              <a:rPr lang="sr-Latn-RS" sz="1600" dirty="0" smtClean="0"/>
              <a:t>T</a:t>
            </a:r>
            <a:r>
              <a:rPr lang="en-GB" sz="1600" dirty="0" smtClean="0"/>
              <a:t>he extent of the </a:t>
            </a:r>
            <a:r>
              <a:rPr lang="sr-Latn-RS" sz="1600" dirty="0" smtClean="0"/>
              <a:t>KBD in </a:t>
            </a:r>
            <a:r>
              <a:rPr lang="en-GB" sz="1600" dirty="0" smtClean="0"/>
              <a:t>commercial flocks of layers </a:t>
            </a:r>
            <a:r>
              <a:rPr lang="sr-Latn-RS" sz="1600" dirty="0" smtClean="0"/>
              <a:t>were</a:t>
            </a:r>
            <a:r>
              <a:rPr lang="en-GB" sz="1600" dirty="0" smtClean="0"/>
              <a:t> unknown</a:t>
            </a:r>
            <a:r>
              <a:rPr lang="sr-Latn-RS" sz="1600" dirty="0" smtClean="0"/>
              <a:t> </a:t>
            </a:r>
            <a:r>
              <a:rPr lang="en-US" sz="1600" dirty="0" smtClean="0"/>
              <a:t>even among scientific and professional community</a:t>
            </a:r>
            <a:r>
              <a:rPr lang="sr-Latn-RS" sz="1600" dirty="0" smtClean="0"/>
              <a:t> - </a:t>
            </a:r>
            <a:r>
              <a:rPr lang="en-US" sz="1600" dirty="0" smtClean="0"/>
              <a:t>now is known</a:t>
            </a:r>
            <a:r>
              <a:rPr lang="sr-Latn-RS" sz="1600" dirty="0" smtClean="0"/>
              <a:t> (N</a:t>
            </a:r>
            <a:r>
              <a:rPr lang="en-US" sz="1600" dirty="0" smtClean="0"/>
              <a:t>o similar research was conducted in our </a:t>
            </a:r>
            <a:r>
              <a:rPr lang="en-US" sz="1600" dirty="0" err="1" smtClean="0"/>
              <a:t>countr</a:t>
            </a:r>
            <a:r>
              <a:rPr lang="sr-Latn-RS" sz="1600" dirty="0" smtClean="0"/>
              <a:t>ies untill KBD Cost Action)</a:t>
            </a:r>
          </a:p>
          <a:p>
            <a:pPr>
              <a:buFontTx/>
              <a:buChar char="-"/>
            </a:pPr>
            <a:r>
              <a:rPr lang="sr-Latn-RS" sz="1600" dirty="0" smtClean="0"/>
              <a:t> Countries developed a d</a:t>
            </a:r>
            <a:r>
              <a:rPr lang="en-US" sz="1600" dirty="0" err="1" smtClean="0"/>
              <a:t>atabase</a:t>
            </a:r>
            <a:r>
              <a:rPr lang="en-US" sz="1600" dirty="0" smtClean="0"/>
              <a:t> of </a:t>
            </a:r>
            <a:r>
              <a:rPr lang="sr-Latn-RS" sz="1600" dirty="0" smtClean="0"/>
              <a:t>such</a:t>
            </a:r>
            <a:r>
              <a:rPr lang="en-US" sz="1600" dirty="0" smtClean="0"/>
              <a:t> farm</a:t>
            </a:r>
            <a:r>
              <a:rPr lang="sr-Latn-RS" sz="1600" dirty="0" smtClean="0"/>
              <a:t>s</a:t>
            </a:r>
          </a:p>
          <a:p>
            <a:pPr>
              <a:buFontTx/>
              <a:buChar char="-"/>
            </a:pPr>
            <a:r>
              <a:rPr lang="sr-Latn-RS" sz="1600" dirty="0" smtClean="0"/>
              <a:t> P</a:t>
            </a:r>
            <a:r>
              <a:rPr lang="en-US" sz="1600" dirty="0" err="1" smtClean="0"/>
              <a:t>roblem</a:t>
            </a:r>
            <a:r>
              <a:rPr lang="en-US" sz="1600" dirty="0" smtClean="0"/>
              <a:t> </a:t>
            </a:r>
            <a:r>
              <a:rPr lang="en-US" sz="1600" dirty="0" smtClean="0"/>
              <a:t>is identified in different </a:t>
            </a:r>
            <a:r>
              <a:rPr lang="en-US" sz="1600" dirty="0" smtClean="0"/>
              <a:t>systems</a:t>
            </a:r>
            <a:r>
              <a:rPr lang="sr-Latn-RS" sz="1600" dirty="0" smtClean="0"/>
              <a:t> (</a:t>
            </a:r>
            <a:r>
              <a:rPr lang="sr-Latn-RS" sz="1600" dirty="0" smtClean="0"/>
              <a:t>E</a:t>
            </a:r>
            <a:r>
              <a:rPr lang="en-US" sz="1600" dirty="0" err="1" smtClean="0"/>
              <a:t>nriched</a:t>
            </a:r>
            <a:r>
              <a:rPr lang="en-US" sz="1600" dirty="0" smtClean="0"/>
              <a:t> </a:t>
            </a:r>
            <a:r>
              <a:rPr lang="en-US" sz="1600" dirty="0" err="1" smtClean="0"/>
              <a:t>cag</a:t>
            </a:r>
            <a:r>
              <a:rPr lang="sr-Latn-RS" sz="1600" dirty="0" smtClean="0"/>
              <a:t>es, less aviary)</a:t>
            </a:r>
          </a:p>
          <a:p>
            <a:r>
              <a:rPr lang="sr-Latn-RS" sz="1600" b="1" dirty="0" smtClean="0"/>
              <a:t>N</a:t>
            </a:r>
            <a:r>
              <a:rPr lang="en-US" sz="1600" b="1" dirty="0" err="1" smtClean="0"/>
              <a:t>eeds</a:t>
            </a:r>
            <a:r>
              <a:rPr lang="en-US" sz="1600" b="1" dirty="0" smtClean="0"/>
              <a:t> to be done</a:t>
            </a:r>
            <a:endParaRPr lang="sr-Latn-RS" sz="1600" b="1" dirty="0" smtClean="0"/>
          </a:p>
          <a:p>
            <a:r>
              <a:rPr lang="sr-Latn-RS" sz="1600" dirty="0" smtClean="0"/>
              <a:t>- </a:t>
            </a:r>
            <a:r>
              <a:rPr lang="sr-Latn-RS" sz="1600" dirty="0" smtClean="0"/>
              <a:t>A</a:t>
            </a:r>
            <a:r>
              <a:rPr lang="en-US" sz="1600" dirty="0" smtClean="0"/>
              <a:t>n inventory of current research </a:t>
            </a:r>
            <a:r>
              <a:rPr lang="sr-Latn-RS" sz="1600" dirty="0" smtClean="0"/>
              <a:t>and </a:t>
            </a:r>
            <a:r>
              <a:rPr lang="en-US" sz="1600" dirty="0" smtClean="0"/>
              <a:t>researchers</a:t>
            </a:r>
            <a:endParaRPr lang="sr-Latn-RS" sz="1600" dirty="0" smtClean="0"/>
          </a:p>
          <a:p>
            <a:r>
              <a:rPr lang="sr-Latn-RS" sz="1600" dirty="0" smtClean="0"/>
              <a:t>- </a:t>
            </a:r>
            <a:r>
              <a:rPr lang="en-US" sz="1600" dirty="0" err="1" smtClean="0"/>
              <a:t>Investigat</a:t>
            </a:r>
            <a:r>
              <a:rPr lang="sr-Latn-RS" sz="1600" dirty="0" smtClean="0"/>
              <a:t>ion of</a:t>
            </a:r>
            <a:r>
              <a:rPr lang="en-US" sz="1600" dirty="0" smtClean="0"/>
              <a:t> possibilities for new collaborations – by connecting existing national projects, and by expanding collaborations</a:t>
            </a:r>
            <a:endParaRPr lang="sr-Latn-RS" sz="1600" dirty="0" smtClean="0"/>
          </a:p>
          <a:p>
            <a:pPr>
              <a:buFontTx/>
              <a:buChar char="-"/>
            </a:pPr>
            <a:r>
              <a:rPr lang="sr-Latn-RS" sz="1600" dirty="0" smtClean="0"/>
              <a:t>Looking for </a:t>
            </a:r>
            <a:r>
              <a:rPr lang="en-US" sz="1600" dirty="0" smtClean="0"/>
              <a:t>new projects funded by</a:t>
            </a:r>
            <a:r>
              <a:rPr lang="sr-Latn-RS" sz="1600" dirty="0" smtClean="0"/>
              <a:t> E</a:t>
            </a:r>
            <a:r>
              <a:rPr lang="en-US" sz="1600" dirty="0" smtClean="0"/>
              <a:t>U</a:t>
            </a:r>
            <a:r>
              <a:rPr lang="sr-Latn-RS" sz="1600" dirty="0" smtClean="0"/>
              <a:t>(</a:t>
            </a:r>
            <a:r>
              <a:rPr lang="en-US" sz="1600" dirty="0" smtClean="0"/>
              <a:t>housing, environment, nutrition, genetic</a:t>
            </a:r>
            <a:r>
              <a:rPr lang="sr-Latn-RS" sz="1600" dirty="0" smtClean="0"/>
              <a:t>)</a:t>
            </a:r>
            <a:endParaRPr lang="sr-Latn-RS" sz="1600" dirty="0" smtClean="0"/>
          </a:p>
          <a:p>
            <a:pPr>
              <a:buFontTx/>
              <a:buChar char="-"/>
            </a:pPr>
            <a:r>
              <a:rPr lang="sr-Latn-RS" sz="1600" dirty="0" smtClean="0"/>
              <a:t>D</a:t>
            </a:r>
            <a:r>
              <a:rPr lang="en-US" sz="1600" dirty="0" err="1" smtClean="0"/>
              <a:t>evelopment</a:t>
            </a:r>
            <a:r>
              <a:rPr lang="en-US" sz="1600" dirty="0" smtClean="0"/>
              <a:t> of leaflets and video material</a:t>
            </a:r>
            <a:endParaRPr lang="sr-Latn-RS" sz="1600" dirty="0" smtClean="0"/>
          </a:p>
          <a:p>
            <a:pPr>
              <a:buFontTx/>
              <a:buChar char="-"/>
            </a:pPr>
            <a:r>
              <a:rPr lang="en-US" sz="1600" dirty="0" smtClean="0"/>
              <a:t>Develop specific platforms and exchanges to allow results and methodologies to be transferred with ease between participants to enhance innovation.</a:t>
            </a:r>
            <a:endParaRPr lang="en-US" sz="1600" smtClean="0"/>
          </a:p>
          <a:p>
            <a:pPr>
              <a:buFontTx/>
              <a:buChar char="-"/>
            </a:pPr>
            <a:endParaRPr lang="en-US" sz="1600" dirty="0" smtClean="0"/>
          </a:p>
          <a:p>
            <a:endParaRPr lang="en-US" sz="1600" dirty="0" smtClean="0"/>
          </a:p>
          <a:p>
            <a:endParaRPr lang="sr-Latn-RS" sz="1600" dirty="0" smtClean="0"/>
          </a:p>
          <a:p>
            <a:endParaRPr lang="sr-Latn-RS" sz="1600" dirty="0" smtClean="0"/>
          </a:p>
        </p:txBody>
      </p:sp>
      <p:sp>
        <p:nvSpPr>
          <p:cNvPr id="8" name="Rectangle 7"/>
          <p:cNvSpPr/>
          <p:nvPr/>
        </p:nvSpPr>
        <p:spPr>
          <a:xfrm>
            <a:off x="233917" y="1499191"/>
            <a:ext cx="8282762" cy="2554545"/>
          </a:xfrm>
          <a:prstGeom prst="rect">
            <a:avLst/>
          </a:prstGeom>
        </p:spPr>
        <p:txBody>
          <a:bodyPr wrap="square">
            <a:spAutoFit/>
          </a:bodyPr>
          <a:lstStyle/>
          <a:p>
            <a:r>
              <a:rPr lang="en-GB" sz="1600" dirty="0" smtClean="0"/>
              <a:t>Evangelia </a:t>
            </a:r>
            <a:r>
              <a:rPr lang="en-GB" sz="1600" dirty="0" smtClean="0"/>
              <a:t>Sossidou </a:t>
            </a:r>
            <a:r>
              <a:rPr lang="sr-Latn-RS" sz="1600" dirty="0" smtClean="0"/>
              <a:t>Greece, Manja Župan, Lubor K</a:t>
            </a:r>
            <a:r>
              <a:rPr lang="en-US" sz="1600" dirty="0" smtClean="0"/>
              <a:t>o</a:t>
            </a:r>
            <a:r>
              <a:rPr lang="sr-Latn-RS" sz="1600" dirty="0" smtClean="0"/>
              <a:t>stal –Slovakia,  Lazar </a:t>
            </a:r>
            <a:r>
              <a:rPr lang="sr-Latn-RS" sz="1600" dirty="0" smtClean="0"/>
              <a:t>lazarov </a:t>
            </a:r>
            <a:r>
              <a:rPr lang="sr-Latn-RS" sz="1600" dirty="0" smtClean="0"/>
              <a:t>Bulgaria,Zlatko Janječić - </a:t>
            </a:r>
            <a:r>
              <a:rPr lang="sr-Latn-RS" sz="1600" dirty="0" smtClean="0"/>
              <a:t>C</a:t>
            </a:r>
            <a:r>
              <a:rPr lang="sr-Latn-RS" sz="1600" dirty="0" smtClean="0"/>
              <a:t>roatia</a:t>
            </a:r>
            <a:r>
              <a:rPr lang="sr-Latn-RS" sz="1600" dirty="0" smtClean="0"/>
              <a:t>, </a:t>
            </a:r>
            <a:r>
              <a:rPr lang="sr-Latn-RS" sz="1600" dirty="0" smtClean="0"/>
              <a:t>Renata Relić and M</a:t>
            </a:r>
            <a:r>
              <a:rPr lang="en-US" sz="1600" dirty="0" err="1" smtClean="0"/>
              <a:t>i</a:t>
            </a:r>
            <a:r>
              <a:rPr lang="sr-Latn-RS" sz="1600" dirty="0" smtClean="0"/>
              <a:t>rjana Đukić Stojčić- Serbia</a:t>
            </a:r>
          </a:p>
          <a:p>
            <a:r>
              <a:rPr lang="sr-Latn-RS" sz="1600" dirty="0" smtClean="0"/>
              <a:t>(T</a:t>
            </a:r>
            <a:r>
              <a:rPr lang="en-US" sz="1600" dirty="0" smtClean="0"/>
              <a:t>here </a:t>
            </a:r>
            <a:r>
              <a:rPr lang="en-US" sz="1600" dirty="0" smtClean="0"/>
              <a:t>are still many inactive </a:t>
            </a:r>
            <a:r>
              <a:rPr lang="en-US" sz="1600" dirty="0" smtClean="0"/>
              <a:t>members</a:t>
            </a:r>
            <a:r>
              <a:rPr lang="sr-Latn-RS" sz="1600" dirty="0" smtClean="0"/>
              <a:t>)</a:t>
            </a:r>
          </a:p>
          <a:p>
            <a:endParaRPr lang="sr-Latn-RS" sz="1600" dirty="0" smtClean="0"/>
          </a:p>
          <a:p>
            <a:endParaRPr lang="sr-Latn-RS" sz="1600" dirty="0" smtClean="0"/>
          </a:p>
          <a:p>
            <a:endParaRPr lang="sr-Latn-RS" sz="1600" dirty="0" smtClean="0"/>
          </a:p>
          <a:p>
            <a:endParaRPr lang="sr-Latn-RS" sz="1600" dirty="0" smtClean="0"/>
          </a:p>
          <a:p>
            <a:endParaRPr lang="sr-Latn-RS" sz="1600" dirty="0" smtClean="0"/>
          </a:p>
          <a:p>
            <a:endParaRPr lang="en-US" sz="1600" dirty="0" smtClean="0"/>
          </a:p>
          <a:p>
            <a:endParaRPr lang="en-US" sz="1600" dirty="0"/>
          </a:p>
        </p:txBody>
      </p:sp>
      <p:pic>
        <p:nvPicPr>
          <p:cNvPr id="41992" name="Picture 8" descr="Ð ÐµÐ·ÑÐ»ÑÐ°Ñ ÑÐ»Ð¸ÐºÐ° Ð·Ð° Southeast Europe Balkan region"/>
          <p:cNvPicPr>
            <a:picLocks noChangeAspect="1" noChangeArrowheads="1"/>
          </p:cNvPicPr>
          <p:nvPr/>
        </p:nvPicPr>
        <p:blipFill>
          <a:blip r:embed="rId2"/>
          <a:srcRect/>
          <a:stretch>
            <a:fillRect/>
          </a:stretch>
        </p:blipFill>
        <p:spPr bwMode="auto">
          <a:xfrm>
            <a:off x="6762750" y="34925"/>
            <a:ext cx="2381250" cy="15335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D</a:t>
            </a:r>
            <a:r>
              <a:rPr lang="en-US" dirty="0" err="1" smtClean="0"/>
              <a:t>isseminat</a:t>
            </a:r>
            <a:r>
              <a:rPr lang="sr-Latn-RS" dirty="0" smtClean="0"/>
              <a:t>ion and publication</a:t>
            </a:r>
            <a:endParaRPr lang="en-US" dirty="0"/>
          </a:p>
        </p:txBody>
      </p:sp>
      <p:sp>
        <p:nvSpPr>
          <p:cNvPr id="4" name="Rectangle 3"/>
          <p:cNvSpPr/>
          <p:nvPr/>
        </p:nvSpPr>
        <p:spPr>
          <a:xfrm>
            <a:off x="520995" y="1520456"/>
            <a:ext cx="8144540" cy="4770537"/>
          </a:xfrm>
          <a:prstGeom prst="rect">
            <a:avLst/>
          </a:prstGeom>
        </p:spPr>
        <p:txBody>
          <a:bodyPr wrap="square">
            <a:spAutoFit/>
          </a:bodyPr>
          <a:lstStyle/>
          <a:p>
            <a:r>
              <a:rPr lang="en-GB" sz="1600" b="1" dirty="0" smtClean="0"/>
              <a:t>Dr </a:t>
            </a:r>
            <a:r>
              <a:rPr lang="en-GB" sz="1600" b="1" dirty="0" err="1" smtClean="0"/>
              <a:t>Evangelia</a:t>
            </a:r>
            <a:r>
              <a:rPr lang="en-GB" sz="1600" b="1" dirty="0" smtClean="0"/>
              <a:t> N. </a:t>
            </a:r>
            <a:r>
              <a:rPr lang="en-GB" sz="1600" b="1" dirty="0" err="1" smtClean="0"/>
              <a:t>Sossidou</a:t>
            </a:r>
            <a:r>
              <a:rPr lang="sr-Latn-RS" sz="1600" b="1" dirty="0" smtClean="0"/>
              <a:t> </a:t>
            </a:r>
            <a:r>
              <a:rPr lang="sr-Latn-RS" sz="1600" dirty="0" smtClean="0"/>
              <a:t>- D</a:t>
            </a:r>
            <a:r>
              <a:rPr lang="en-US" sz="1600" dirty="0" err="1" smtClean="0"/>
              <a:t>isseminated</a:t>
            </a:r>
            <a:r>
              <a:rPr lang="en-US" sz="1600" dirty="0" smtClean="0"/>
              <a:t> the project with an oral presentation at the 6th Mediterranean Poultry Summit, Torino 2018. </a:t>
            </a:r>
            <a:endParaRPr lang="sr-Latn-RS" sz="1600" dirty="0" smtClean="0"/>
          </a:p>
          <a:p>
            <a:endParaRPr lang="sr-Latn-RS" sz="1600" dirty="0" smtClean="0"/>
          </a:p>
          <a:p>
            <a:pPr>
              <a:buFontTx/>
              <a:buChar char="-"/>
            </a:pPr>
            <a:r>
              <a:rPr lang="de-DE" sz="1600" b="1" dirty="0" smtClean="0"/>
              <a:t>Beryl Eusemann</a:t>
            </a:r>
            <a:r>
              <a:rPr lang="sr-Latn-RS" sz="1600" b="1" dirty="0" smtClean="0"/>
              <a:t> </a:t>
            </a:r>
            <a:r>
              <a:rPr lang="en-GB" sz="1600" b="1" dirty="0" smtClean="0"/>
              <a:t> </a:t>
            </a:r>
            <a:r>
              <a:rPr lang="sr-Latn-RS" sz="1600" b="1" dirty="0" smtClean="0"/>
              <a:t>- </a:t>
            </a:r>
            <a:r>
              <a:rPr lang="sr-Latn-RS" sz="1600" dirty="0" smtClean="0"/>
              <a:t>A</a:t>
            </a:r>
            <a:r>
              <a:rPr lang="en-US" sz="1600" dirty="0" err="1" smtClean="0"/>
              <a:t>bstract</a:t>
            </a:r>
            <a:r>
              <a:rPr lang="en-US" sz="1600" dirty="0" smtClean="0"/>
              <a:t> to the 45th European Calcified Tissue Society Congress which takes place in Valencia from 26th to 29th May 2018. </a:t>
            </a:r>
            <a:endParaRPr lang="sr-Latn-RS" sz="1600" dirty="0" smtClean="0"/>
          </a:p>
          <a:p>
            <a:pPr>
              <a:buFontTx/>
              <a:buChar char="-"/>
            </a:pPr>
            <a:r>
              <a:rPr lang="sr-Latn-RS" sz="1600" dirty="0" smtClean="0"/>
              <a:t>A</a:t>
            </a:r>
            <a:r>
              <a:rPr lang="en-US" sz="1600" dirty="0" err="1" smtClean="0"/>
              <a:t>bstract</a:t>
            </a:r>
            <a:r>
              <a:rPr lang="en-US" sz="1600" dirty="0" smtClean="0"/>
              <a:t> </a:t>
            </a:r>
            <a:r>
              <a:rPr lang="sr-Latn-RS" sz="1600" dirty="0" smtClean="0"/>
              <a:t> </a:t>
            </a:r>
            <a:r>
              <a:rPr lang="en-US" sz="1600" dirty="0" smtClean="0"/>
              <a:t>to the 15th European Poultry Conference which takes place in Dubrovnik from 17th to 21st September 2018.</a:t>
            </a:r>
            <a:endParaRPr lang="sr-Latn-RS" sz="1600" dirty="0" smtClean="0"/>
          </a:p>
          <a:p>
            <a:pPr>
              <a:buFontTx/>
              <a:buChar char="-"/>
            </a:pPr>
            <a:endParaRPr lang="sr-Latn-RS" sz="1600" dirty="0" smtClean="0"/>
          </a:p>
          <a:p>
            <a:r>
              <a:rPr lang="sr-Latn-RS" sz="1600" b="1" dirty="0" smtClean="0"/>
              <a:t>Mirjana Đukić Stojčić - </a:t>
            </a:r>
            <a:r>
              <a:rPr lang="en-GB" sz="1600" dirty="0" smtClean="0"/>
              <a:t>One paper  published in Serbian Journal of Agricultural Sciences “Biotechnology in Animal Husbandry” </a:t>
            </a:r>
            <a:endParaRPr lang="en-US" sz="1600" dirty="0" smtClean="0"/>
          </a:p>
          <a:p>
            <a:r>
              <a:rPr lang="en-GB" sz="1600" dirty="0" smtClean="0"/>
              <a:t>- One paper  published in Serbian Journal of Poultry Sciences  </a:t>
            </a:r>
            <a:r>
              <a:rPr lang="en-GB" sz="1600" dirty="0" err="1" smtClean="0"/>
              <a:t>Živinarstvo</a:t>
            </a:r>
            <a:r>
              <a:rPr lang="en-GB" sz="1600" dirty="0" smtClean="0"/>
              <a:t> </a:t>
            </a:r>
            <a:endParaRPr lang="en-US" sz="1600" dirty="0" smtClean="0"/>
          </a:p>
          <a:p>
            <a:r>
              <a:rPr lang="sr-Latn-RS" sz="1600" dirty="0" smtClean="0"/>
              <a:t>A</a:t>
            </a:r>
            <a:r>
              <a:rPr lang="en-US" sz="1600" dirty="0" err="1" smtClean="0"/>
              <a:t>bstract</a:t>
            </a:r>
            <a:r>
              <a:rPr lang="en-US" sz="1600" dirty="0" smtClean="0"/>
              <a:t> </a:t>
            </a:r>
            <a:r>
              <a:rPr lang="sr-Latn-RS" sz="1600" dirty="0" smtClean="0"/>
              <a:t> </a:t>
            </a:r>
            <a:r>
              <a:rPr lang="en-US" sz="1600" dirty="0" smtClean="0"/>
              <a:t>to the </a:t>
            </a:r>
            <a:r>
              <a:rPr lang="en-GB" sz="1600" dirty="0" smtClean="0"/>
              <a:t>15th European Poultry Conference (Dubrovnik, Croatia, September  2018)</a:t>
            </a:r>
            <a:r>
              <a:rPr lang="en-GB" sz="1600" dirty="0" smtClean="0">
                <a:hlinkClick r:id="rId2"/>
              </a:rPr>
              <a:t> </a:t>
            </a:r>
            <a:endParaRPr lang="en-US" sz="1600" dirty="0" smtClean="0"/>
          </a:p>
          <a:p>
            <a:r>
              <a:rPr lang="en-GB" sz="1600" dirty="0" smtClean="0"/>
              <a:t> -  One paper will published on  meeting of poultry production “</a:t>
            </a:r>
            <a:r>
              <a:rPr lang="en-GB" sz="1600" dirty="0" err="1" smtClean="0"/>
              <a:t>Savetovanje</a:t>
            </a:r>
            <a:r>
              <a:rPr lang="en-GB" sz="1600" dirty="0" smtClean="0"/>
              <a:t> </a:t>
            </a:r>
            <a:r>
              <a:rPr lang="en-GB" sz="1600" dirty="0" err="1" smtClean="0"/>
              <a:t>živinara</a:t>
            </a:r>
            <a:r>
              <a:rPr lang="en-GB" sz="1600" dirty="0" smtClean="0"/>
              <a:t>” (ex Yugoslavian countries) </a:t>
            </a:r>
            <a:endParaRPr lang="en-US" sz="1600" dirty="0" smtClean="0"/>
          </a:p>
          <a:p>
            <a:r>
              <a:rPr lang="sr-Latn-RS" sz="1600" dirty="0" smtClean="0"/>
              <a:t>- </a:t>
            </a:r>
            <a:r>
              <a:rPr lang="en-GB" sz="1600" dirty="0" smtClean="0"/>
              <a:t>Oral presentation</a:t>
            </a:r>
            <a:r>
              <a:rPr lang="sr-Latn-RS" sz="1600" dirty="0" smtClean="0"/>
              <a:t> - </a:t>
            </a:r>
            <a:r>
              <a:rPr lang="en-US" sz="1600" dirty="0" smtClean="0"/>
              <a:t>at the regional meeting of poultry production “</a:t>
            </a:r>
            <a:r>
              <a:rPr lang="en-US" sz="1600" dirty="0" err="1" smtClean="0"/>
              <a:t>Savetovanje</a:t>
            </a:r>
            <a:r>
              <a:rPr lang="en-US" sz="1600" dirty="0" smtClean="0"/>
              <a:t> </a:t>
            </a:r>
            <a:r>
              <a:rPr lang="en-US" sz="1600" dirty="0" err="1" smtClean="0"/>
              <a:t>živinara</a:t>
            </a:r>
            <a:r>
              <a:rPr lang="en-US" sz="1600" dirty="0" smtClean="0"/>
              <a:t>” (ex Yugoslavian countries) </a:t>
            </a:r>
            <a:endParaRPr lang="sr-Latn-RS" sz="1600" dirty="0" smtClean="0"/>
          </a:p>
          <a:p>
            <a:pPr>
              <a:buFontTx/>
              <a:buChar char="-"/>
            </a:pPr>
            <a:endParaRPr lang="sr-Latn-RS" sz="1600" dirty="0" smtClean="0"/>
          </a:p>
          <a:p>
            <a:pPr>
              <a:buFontTx/>
              <a:buChar char="-"/>
            </a:pPr>
            <a:endParaRPr lang="sr-Latn-RS" sz="16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0202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smtClean="0"/>
              <a:t>Working group</a:t>
            </a:r>
            <a:r>
              <a:rPr lang="sr-Latn-RS" dirty="0" smtClean="0"/>
              <a:t> 3</a:t>
            </a:r>
            <a:endParaRPr lang="nl-BE" dirty="0"/>
          </a:p>
        </p:txBody>
      </p:sp>
      <p:sp>
        <p:nvSpPr>
          <p:cNvPr id="6" name="Rectangle 5"/>
          <p:cNvSpPr/>
          <p:nvPr/>
        </p:nvSpPr>
        <p:spPr>
          <a:xfrm>
            <a:off x="737593" y="1856831"/>
            <a:ext cx="7836195" cy="1938992"/>
          </a:xfrm>
          <a:prstGeom prst="rect">
            <a:avLst/>
          </a:prstGeom>
        </p:spPr>
        <p:txBody>
          <a:bodyPr wrap="square">
            <a:spAutoFit/>
          </a:bodyPr>
          <a:lstStyle/>
          <a:p>
            <a:pPr algn="just"/>
            <a:endParaRPr lang="en-US" sz="2000" dirty="0" smtClean="0">
              <a:solidFill>
                <a:schemeClr val="tx2">
                  <a:lumMod val="50000"/>
                </a:schemeClr>
              </a:solidFill>
            </a:endParaRPr>
          </a:p>
          <a:p>
            <a:pPr algn="just"/>
            <a:endParaRPr lang="sr-Latn-RS" sz="2000" dirty="0" smtClean="0">
              <a:solidFill>
                <a:schemeClr val="tx2">
                  <a:lumMod val="50000"/>
                </a:schemeClr>
              </a:solidFill>
            </a:endParaRPr>
          </a:p>
          <a:p>
            <a:pPr algn="just">
              <a:buFontTx/>
              <a:buChar char="-"/>
            </a:pPr>
            <a:r>
              <a:rPr lang="sr-Latn-RS" sz="2000" dirty="0" smtClean="0"/>
              <a:t> </a:t>
            </a:r>
            <a:r>
              <a:rPr lang="en-US" sz="2000" dirty="0" smtClean="0"/>
              <a:t>Identify </a:t>
            </a:r>
            <a:r>
              <a:rPr lang="en-US" sz="2000" dirty="0" smtClean="0"/>
              <a:t>sources of keel damage and their relationship with the morphology of birds across variable contexts (e.g., age, rearing environment, nutrition, </a:t>
            </a:r>
            <a:r>
              <a:rPr lang="en-US" sz="2000" dirty="0" smtClean="0"/>
              <a:t>housing/management</a:t>
            </a:r>
            <a:r>
              <a:rPr lang="sr-Latn-RS" sz="2000" dirty="0" smtClean="0"/>
              <a:t>,</a:t>
            </a:r>
            <a:r>
              <a:rPr lang="en-US" sz="2000" dirty="0" smtClean="0"/>
              <a:t> genetic</a:t>
            </a:r>
            <a:r>
              <a:rPr lang="sr-Latn-RS" sz="2000" dirty="0" smtClean="0"/>
              <a:t>...</a:t>
            </a:r>
            <a:r>
              <a:rPr lang="en-US" sz="2000" dirty="0" smtClean="0"/>
              <a:t>) </a:t>
            </a:r>
            <a:r>
              <a:rPr lang="en-US" sz="2000" dirty="0" smtClean="0"/>
              <a:t>and relevant interventions based on this understanding.</a:t>
            </a:r>
            <a:endParaRPr lang="en-US" sz="2000" dirty="0">
              <a:solidFill>
                <a:schemeClr val="tx2">
                  <a:lumMod val="50000"/>
                </a:schemeClr>
              </a:solidFill>
            </a:endParaRPr>
          </a:p>
        </p:txBody>
      </p:sp>
      <p:sp>
        <p:nvSpPr>
          <p:cNvPr id="10" name="Rectangle 9"/>
          <p:cNvSpPr/>
          <p:nvPr/>
        </p:nvSpPr>
        <p:spPr>
          <a:xfrm>
            <a:off x="737593" y="1195401"/>
            <a:ext cx="2287806" cy="369332"/>
          </a:xfrm>
          <a:prstGeom prst="rect">
            <a:avLst/>
          </a:prstGeom>
        </p:spPr>
        <p:txBody>
          <a:bodyPr wrap="none">
            <a:spAutoFit/>
          </a:bodyPr>
          <a:lstStyle/>
          <a:p>
            <a:r>
              <a:rPr lang="sr-Latn-RS" b="1" dirty="0" smtClean="0">
                <a:solidFill>
                  <a:schemeClr val="tx2">
                    <a:lumMod val="50000"/>
                  </a:schemeClr>
                </a:solidFill>
              </a:rPr>
              <a:t>R</a:t>
            </a:r>
            <a:r>
              <a:rPr lang="en-US" b="1" dirty="0" err="1" smtClean="0">
                <a:solidFill>
                  <a:schemeClr val="tx2">
                    <a:lumMod val="50000"/>
                  </a:schemeClr>
                </a:solidFill>
              </a:rPr>
              <a:t>esearch</a:t>
            </a:r>
            <a:r>
              <a:rPr lang="en-US" b="1" dirty="0" smtClean="0">
                <a:solidFill>
                  <a:schemeClr val="tx2">
                    <a:lumMod val="50000"/>
                  </a:schemeClr>
                </a:solidFill>
              </a:rPr>
              <a:t> </a:t>
            </a:r>
            <a:r>
              <a:rPr lang="en-US" b="1" dirty="0" err="1" smtClean="0">
                <a:solidFill>
                  <a:schemeClr val="tx2">
                    <a:lumMod val="50000"/>
                  </a:schemeClr>
                </a:solidFill>
              </a:rPr>
              <a:t>objectiv</a:t>
            </a:r>
            <a:r>
              <a:rPr lang="sr-Latn-RS" b="1" dirty="0" smtClean="0">
                <a:solidFill>
                  <a:schemeClr val="tx2">
                    <a:lumMod val="50000"/>
                  </a:schemeClr>
                </a:solidFill>
              </a:rPr>
              <a:t>s</a:t>
            </a:r>
            <a:endParaRPr lang="en-US" b="1" dirty="0">
              <a:solidFill>
                <a:schemeClr val="tx2">
                  <a:lumMod val="50000"/>
                </a:schemeClr>
              </a:solidFill>
            </a:endParaRPr>
          </a:p>
        </p:txBody>
      </p:sp>
    </p:spTree>
    <p:extLst>
      <p:ext uri="{BB962C8B-B14F-4D97-AF65-F5344CB8AC3E}">
        <p14:creationId xmlns="" xmlns:p14="http://schemas.microsoft.com/office/powerpoint/2010/main" val="391014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sz="1800" dirty="0" smtClean="0"/>
              <a:t>C</a:t>
            </a:r>
            <a:r>
              <a:rPr lang="en-US" sz="1800" dirty="0" err="1" smtClean="0"/>
              <a:t>ompleted</a:t>
            </a:r>
            <a:r>
              <a:rPr lang="en-US" sz="1800" dirty="0" smtClean="0"/>
              <a:t> </a:t>
            </a:r>
            <a:r>
              <a:rPr lang="en-GB" sz="1800" dirty="0" smtClean="0"/>
              <a:t>STSMs </a:t>
            </a:r>
            <a:r>
              <a:rPr lang="en-GB" sz="1800" dirty="0" err="1" smtClean="0"/>
              <a:t>KeelBoneDamage</a:t>
            </a:r>
            <a:r>
              <a:rPr lang="en-GB" sz="1800" dirty="0" smtClean="0"/>
              <a:t> 2017</a:t>
            </a:r>
            <a:r>
              <a:rPr lang="sr-Latn-RS" sz="1800" dirty="0" smtClean="0"/>
              <a:t>/2018</a:t>
            </a:r>
            <a:r>
              <a:rPr lang="en-GB" sz="1800" dirty="0" smtClean="0"/>
              <a:t> – 2</a:t>
            </a:r>
            <a:r>
              <a:rPr lang="en-GB" sz="1800" baseline="30000" dirty="0" smtClean="0"/>
              <a:t>nd</a:t>
            </a:r>
            <a:r>
              <a:rPr lang="en-GB" sz="1800" dirty="0" smtClean="0"/>
              <a:t> Grant period </a:t>
            </a:r>
            <a:r>
              <a:rPr lang="sr-Latn-RS" sz="1800" dirty="0" smtClean="0"/>
              <a:t>(WG3)</a:t>
            </a:r>
            <a:endParaRPr lang="nl-BE" sz="1800" dirty="0"/>
          </a:p>
        </p:txBody>
      </p:sp>
      <p:sp>
        <p:nvSpPr>
          <p:cNvPr id="5" name="Rectangle 4"/>
          <p:cNvSpPr/>
          <p:nvPr/>
        </p:nvSpPr>
        <p:spPr>
          <a:xfrm>
            <a:off x="738188" y="2020186"/>
            <a:ext cx="7667625" cy="5755422"/>
          </a:xfrm>
          <a:prstGeom prst="rect">
            <a:avLst/>
          </a:prstGeom>
        </p:spPr>
        <p:txBody>
          <a:bodyPr wrap="square">
            <a:spAutoFit/>
          </a:bodyPr>
          <a:lstStyle/>
          <a:p>
            <a:pPr>
              <a:buFont typeface="Arial" pitchFamily="34" charset="0"/>
              <a:buChar char="•"/>
            </a:pPr>
            <a:r>
              <a:rPr lang="sr-Latn-RS" sz="1600" b="1" dirty="0" smtClean="0"/>
              <a:t> </a:t>
            </a:r>
            <a:r>
              <a:rPr lang="en-US" sz="1600" b="1" dirty="0" smtClean="0"/>
              <a:t>STSM title: </a:t>
            </a:r>
            <a:r>
              <a:rPr lang="en-US" sz="1600" dirty="0" smtClean="0"/>
              <a:t>Effect of ramps and genetic line on the prevalence of keel bone damage and foot lesions in hens housed in commercial aviaries </a:t>
            </a:r>
            <a:endParaRPr lang="sr-Latn-RS" sz="1600" dirty="0" smtClean="0"/>
          </a:p>
          <a:p>
            <a:r>
              <a:rPr lang="en-US" sz="1600" dirty="0" smtClean="0"/>
              <a:t>Grantee name: Nikki Mackie </a:t>
            </a:r>
            <a:endParaRPr lang="sr-Latn-RS" sz="1600" dirty="0" smtClean="0"/>
          </a:p>
          <a:p>
            <a:r>
              <a:rPr lang="sr-Latn-RS" sz="1600" dirty="0" smtClean="0"/>
              <a:t>Host: </a:t>
            </a:r>
            <a:r>
              <a:rPr lang="en-US" sz="1600" dirty="0" smtClean="0"/>
              <a:t>Flemish Research Institute for Agricultural, Fisheries and Food (ILVO) </a:t>
            </a:r>
            <a:r>
              <a:rPr lang="sr-Latn-RS" sz="1600" dirty="0" smtClean="0"/>
              <a:t>Belgium, </a:t>
            </a:r>
            <a:r>
              <a:rPr lang="en-US" sz="1600" dirty="0" smtClean="0"/>
              <a:t>Frank </a:t>
            </a:r>
            <a:r>
              <a:rPr lang="en-US" sz="1600" dirty="0" err="1" smtClean="0"/>
              <a:t>Tuyttens</a:t>
            </a:r>
            <a:r>
              <a:rPr lang="en-US" sz="1600" dirty="0" smtClean="0"/>
              <a:t> </a:t>
            </a:r>
            <a:endParaRPr lang="sr-Latn-RS" sz="1600" dirty="0" smtClean="0"/>
          </a:p>
          <a:p>
            <a:endParaRPr lang="sr-Latn-RS" sz="1600" dirty="0" smtClean="0"/>
          </a:p>
          <a:p>
            <a:pPr>
              <a:buFont typeface="Arial" pitchFamily="34" charset="0"/>
              <a:buChar char="•"/>
            </a:pPr>
            <a:r>
              <a:rPr lang="sr-Latn-RS" sz="1600" b="1" dirty="0" smtClean="0"/>
              <a:t> </a:t>
            </a:r>
            <a:r>
              <a:rPr lang="en-US" sz="1600" b="1" dirty="0" smtClean="0"/>
              <a:t>STSM title</a:t>
            </a:r>
            <a:r>
              <a:rPr lang="en-US" sz="1600" dirty="0" smtClean="0"/>
              <a:t>: Effect of perch arrangements in furnished cages on KBD (n°10) STSM Grantee name: Vida </a:t>
            </a:r>
            <a:r>
              <a:rPr lang="en-US" sz="1600" dirty="0" err="1" smtClean="0"/>
              <a:t>Rezar</a:t>
            </a:r>
            <a:endParaRPr lang="sr-Latn-RS" sz="1600" dirty="0" smtClean="0"/>
          </a:p>
          <a:p>
            <a:r>
              <a:rPr lang="sr-Latn-RS" sz="1600" dirty="0" smtClean="0"/>
              <a:t>Host: </a:t>
            </a:r>
            <a:r>
              <a:rPr lang="en-GB" sz="1600" dirty="0" smtClean="0"/>
              <a:t>University of Novi Sad Faculty of Agriculture D</a:t>
            </a:r>
            <a:r>
              <a:rPr lang="sr-Latn-RS" sz="1600" dirty="0" smtClean="0"/>
              <a:t>epartment </a:t>
            </a:r>
            <a:r>
              <a:rPr lang="en-GB" sz="1600" dirty="0" smtClean="0"/>
              <a:t> of Animal Science</a:t>
            </a:r>
            <a:r>
              <a:rPr lang="sr-Latn-RS" sz="1600" dirty="0" smtClean="0"/>
              <a:t>, Mirjana Đukić Stojčić</a:t>
            </a:r>
          </a:p>
          <a:p>
            <a:endParaRPr lang="sr-Latn-RS" sz="1600" dirty="0" smtClean="0"/>
          </a:p>
          <a:p>
            <a:pPr>
              <a:buFont typeface="Arial" pitchFamily="34" charset="0"/>
              <a:buChar char="•"/>
            </a:pPr>
            <a:r>
              <a:rPr lang="sr-Latn-RS" sz="1600" b="1" dirty="0" smtClean="0"/>
              <a:t> </a:t>
            </a:r>
            <a:r>
              <a:rPr lang="en-GB" sz="1600" b="1" dirty="0" smtClean="0"/>
              <a:t>STSM title: </a:t>
            </a:r>
            <a:r>
              <a:rPr lang="en-GB" sz="1600" dirty="0" smtClean="0"/>
              <a:t>KBD occurrence in different production systems in Greece </a:t>
            </a:r>
            <a:endParaRPr lang="en-US" sz="1600" dirty="0" smtClean="0"/>
          </a:p>
          <a:p>
            <a:r>
              <a:rPr lang="en-GB" sz="1600" dirty="0" smtClean="0"/>
              <a:t>Grantee name: </a:t>
            </a:r>
            <a:r>
              <a:rPr lang="en-GB" sz="1600" dirty="0" err="1" smtClean="0"/>
              <a:t>Mirjana</a:t>
            </a:r>
            <a:r>
              <a:rPr lang="en-GB" sz="1600" dirty="0" smtClean="0"/>
              <a:t> </a:t>
            </a:r>
            <a:r>
              <a:rPr lang="en-GB" sz="1600" dirty="0" err="1" smtClean="0"/>
              <a:t>Đukić</a:t>
            </a:r>
            <a:r>
              <a:rPr lang="en-GB" sz="1600" dirty="0" smtClean="0"/>
              <a:t> </a:t>
            </a:r>
            <a:r>
              <a:rPr lang="en-GB" sz="1600" dirty="0" err="1" smtClean="0"/>
              <a:t>Stojčić</a:t>
            </a:r>
            <a:endParaRPr lang="en-US" sz="1600" dirty="0" smtClean="0"/>
          </a:p>
          <a:p>
            <a:r>
              <a:rPr lang="sr-Latn-RS" sz="1600" dirty="0" smtClean="0"/>
              <a:t>Host: </a:t>
            </a:r>
            <a:r>
              <a:rPr lang="en-GB" sz="1600" dirty="0" smtClean="0"/>
              <a:t>Veterinary Research Institute, Hellenic Agricultural Organization-</a:t>
            </a:r>
            <a:r>
              <a:rPr lang="en-GB" sz="1600" dirty="0" err="1" smtClean="0"/>
              <a:t>demeter</a:t>
            </a:r>
            <a:r>
              <a:rPr lang="sr-Latn-RS" sz="1600" cap="all" dirty="0" smtClean="0"/>
              <a:t>, </a:t>
            </a:r>
            <a:r>
              <a:rPr lang="en-GB" sz="1600" dirty="0" smtClean="0"/>
              <a:t>Dr Evangelia N. Sossidou </a:t>
            </a:r>
            <a:r>
              <a:rPr lang="sr-Latn-RS" sz="1600" dirty="0" smtClean="0"/>
              <a:t> </a:t>
            </a:r>
          </a:p>
          <a:p>
            <a:pPr>
              <a:buFont typeface="Arial" pitchFamily="34" charset="0"/>
              <a:buChar char="•"/>
            </a:pPr>
            <a:endParaRPr lang="sr-Latn-RS" sz="1600" dirty="0" smtClean="0"/>
          </a:p>
          <a:p>
            <a:endParaRPr lang="sr-Latn-RS" sz="1600" dirty="0" smtClean="0"/>
          </a:p>
          <a:p>
            <a:endParaRPr lang="sr-Latn-RS" sz="1600" dirty="0" smtClean="0"/>
          </a:p>
          <a:p>
            <a:endParaRPr lang="sr-Latn-RS" sz="1600" dirty="0" smtClean="0"/>
          </a:p>
          <a:p>
            <a:endParaRPr lang="sr-Latn-RS" sz="1600" dirty="0" smtClean="0"/>
          </a:p>
          <a:p>
            <a:endParaRPr lang="sr-Latn-RS" sz="1600" dirty="0" smtClean="0"/>
          </a:p>
          <a:p>
            <a:endParaRPr lang="sr-Latn-RS" sz="1600" dirty="0" smtClean="0"/>
          </a:p>
          <a:p>
            <a:endParaRPr lang="sr-Latn-RS" sz="1600" dirty="0" smtClean="0"/>
          </a:p>
        </p:txBody>
      </p:sp>
    </p:spTree>
    <p:extLst>
      <p:ext uri="{BB962C8B-B14F-4D97-AF65-F5344CB8AC3E}">
        <p14:creationId xmlns="" xmlns:p14="http://schemas.microsoft.com/office/powerpoint/2010/main" val="89050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8188" y="1318437"/>
            <a:ext cx="7667625" cy="6001643"/>
          </a:xfrm>
          <a:prstGeom prst="rect">
            <a:avLst/>
          </a:prstGeom>
        </p:spPr>
        <p:txBody>
          <a:bodyPr wrap="square">
            <a:spAutoFit/>
          </a:bodyPr>
          <a:lstStyle/>
          <a:p>
            <a:pPr>
              <a:buFont typeface="Arial" pitchFamily="34" charset="0"/>
              <a:buChar char="•"/>
            </a:pPr>
            <a:r>
              <a:rPr lang="sr-Latn-RS" sz="1600" b="1" dirty="0" smtClean="0"/>
              <a:t> </a:t>
            </a:r>
            <a:r>
              <a:rPr lang="en-US" sz="1600" b="1" dirty="0" smtClean="0"/>
              <a:t>STSM title:</a:t>
            </a:r>
            <a:r>
              <a:rPr lang="en-US" sz="1600" dirty="0" smtClean="0"/>
              <a:t> Identifying causes and solutions of Keel Bone Damage in laying hens</a:t>
            </a:r>
            <a:endParaRPr lang="sr-Latn-RS" sz="1600" dirty="0" smtClean="0"/>
          </a:p>
          <a:p>
            <a:r>
              <a:rPr lang="en-US" sz="1600" dirty="0" smtClean="0"/>
              <a:t>Grantee name: </a:t>
            </a:r>
            <a:r>
              <a:rPr lang="en-US" sz="1600" dirty="0" err="1" smtClean="0"/>
              <a:t>Lazarin</a:t>
            </a:r>
            <a:r>
              <a:rPr lang="en-US" sz="1600" dirty="0" smtClean="0"/>
              <a:t> </a:t>
            </a:r>
            <a:r>
              <a:rPr lang="en-US" sz="1600" dirty="0" err="1" smtClean="0"/>
              <a:t>Velikov</a:t>
            </a:r>
            <a:r>
              <a:rPr lang="en-US" sz="1600" dirty="0" smtClean="0"/>
              <a:t> </a:t>
            </a:r>
            <a:r>
              <a:rPr lang="en-US" sz="1600" dirty="0" err="1" smtClean="0"/>
              <a:t>Lazarov</a:t>
            </a:r>
            <a:endParaRPr lang="sr-Latn-RS" sz="1600" dirty="0" smtClean="0"/>
          </a:p>
          <a:p>
            <a:r>
              <a:rPr lang="sr-Latn-RS" sz="1600" dirty="0" smtClean="0"/>
              <a:t>Host: </a:t>
            </a:r>
            <a:r>
              <a:rPr lang="en-GB" sz="1600" dirty="0" smtClean="0"/>
              <a:t>Veterinary Public Health Institute, Animal Welfare Division, </a:t>
            </a:r>
            <a:r>
              <a:rPr lang="en-GB" sz="1600" dirty="0" err="1" smtClean="0"/>
              <a:t>Zollikofen</a:t>
            </a:r>
            <a:r>
              <a:rPr lang="sr-Cyrl-RS" sz="1600" dirty="0" smtClean="0"/>
              <a:t>, </a:t>
            </a:r>
            <a:r>
              <a:rPr lang="sr-Latn-RS" sz="1600" dirty="0" smtClean="0"/>
              <a:t>Dr M</a:t>
            </a:r>
            <a:r>
              <a:rPr lang="en-US" sz="1600" dirty="0" err="1" smtClean="0"/>
              <a:t>ichael</a:t>
            </a:r>
            <a:r>
              <a:rPr lang="sr-Latn-RS" sz="1600" dirty="0" smtClean="0"/>
              <a:t> T</a:t>
            </a:r>
            <a:r>
              <a:rPr lang="en-US" sz="1600" dirty="0" err="1" smtClean="0"/>
              <a:t>oscano</a:t>
            </a:r>
            <a:endParaRPr lang="sr-Latn-RS" sz="1600" dirty="0" smtClean="0"/>
          </a:p>
          <a:p>
            <a:endParaRPr lang="sr-Latn-RS" sz="1600" dirty="0" smtClean="0"/>
          </a:p>
          <a:p>
            <a:pPr>
              <a:buFont typeface="Arial" pitchFamily="34" charset="0"/>
              <a:buChar char="•"/>
            </a:pPr>
            <a:r>
              <a:rPr lang="en-GB" sz="1600" b="1" dirty="0" smtClean="0"/>
              <a:t>STSM title: </a:t>
            </a:r>
            <a:r>
              <a:rPr lang="en-GB" sz="1600" dirty="0" smtClean="0"/>
              <a:t>Identification of fractures at the point of occurrence and comparison of assessment methods</a:t>
            </a:r>
            <a:endParaRPr lang="en-US" sz="1600" dirty="0" smtClean="0"/>
          </a:p>
          <a:p>
            <a:r>
              <a:rPr lang="en-GB" sz="1600" dirty="0" smtClean="0"/>
              <a:t>Grantee name: </a:t>
            </a:r>
            <a:r>
              <a:rPr lang="en-GB" sz="1600" dirty="0" err="1" smtClean="0"/>
              <a:t>Mirjana</a:t>
            </a:r>
            <a:r>
              <a:rPr lang="en-GB" sz="1600" dirty="0" smtClean="0"/>
              <a:t> </a:t>
            </a:r>
            <a:r>
              <a:rPr lang="en-GB" sz="1600" dirty="0" err="1" smtClean="0"/>
              <a:t>Đukić</a:t>
            </a:r>
            <a:r>
              <a:rPr lang="en-GB" sz="1600" dirty="0" smtClean="0"/>
              <a:t> </a:t>
            </a:r>
            <a:r>
              <a:rPr lang="en-GB" sz="1600" dirty="0" err="1" smtClean="0"/>
              <a:t>Stojčić</a:t>
            </a:r>
            <a:endParaRPr lang="sr-Latn-RS" sz="1600" dirty="0" smtClean="0"/>
          </a:p>
          <a:p>
            <a:r>
              <a:rPr lang="sr-Latn-RS" sz="1600" dirty="0" smtClean="0"/>
              <a:t>Host: </a:t>
            </a:r>
            <a:r>
              <a:rPr lang="en-GB" sz="1600" dirty="0" smtClean="0"/>
              <a:t>Veterinary Public Health Institute, Animal Welfare Division, </a:t>
            </a:r>
            <a:r>
              <a:rPr lang="en-GB" sz="1600" dirty="0" err="1" smtClean="0"/>
              <a:t>Zollikofen</a:t>
            </a:r>
            <a:r>
              <a:rPr lang="sr-Cyrl-RS" sz="1600" dirty="0" smtClean="0"/>
              <a:t>, </a:t>
            </a:r>
            <a:r>
              <a:rPr lang="sr-Latn-RS" sz="1600" dirty="0" smtClean="0"/>
              <a:t>Dr M</a:t>
            </a:r>
            <a:r>
              <a:rPr lang="en-US" sz="1600" dirty="0" err="1" smtClean="0"/>
              <a:t>ichael</a:t>
            </a:r>
            <a:r>
              <a:rPr lang="sr-Latn-RS" sz="1600" dirty="0" smtClean="0"/>
              <a:t> T</a:t>
            </a:r>
            <a:r>
              <a:rPr lang="en-US" sz="1600" dirty="0" err="1" smtClean="0"/>
              <a:t>oscano</a:t>
            </a:r>
            <a:endParaRPr lang="sr-Latn-RS" sz="1600" dirty="0" smtClean="0"/>
          </a:p>
          <a:p>
            <a:endParaRPr lang="sr-Latn-RS" sz="1600" dirty="0" smtClean="0"/>
          </a:p>
          <a:p>
            <a:pPr>
              <a:buFont typeface="Arial" pitchFamily="34" charset="0"/>
              <a:buChar char="•"/>
            </a:pPr>
            <a:r>
              <a:rPr lang="sr-Latn-RS" sz="1600" dirty="0" smtClean="0"/>
              <a:t> </a:t>
            </a:r>
            <a:r>
              <a:rPr lang="en-US" sz="1600" b="1" dirty="0" smtClean="0"/>
              <a:t>STSM title:</a:t>
            </a:r>
            <a:r>
              <a:rPr lang="en-US" sz="1600" dirty="0" smtClean="0"/>
              <a:t> </a:t>
            </a:r>
            <a:r>
              <a:rPr lang="sr-Latn-RS" sz="1600" dirty="0" smtClean="0"/>
              <a:t>K</a:t>
            </a:r>
            <a:r>
              <a:rPr lang="en-US" sz="1600" dirty="0" smtClean="0"/>
              <a:t>eel bone fracture prevalence in</a:t>
            </a:r>
            <a:r>
              <a:rPr lang="sr-Latn-RS" sz="1600" dirty="0" smtClean="0"/>
              <a:t> </a:t>
            </a:r>
            <a:r>
              <a:rPr lang="en-US" sz="1600" dirty="0" smtClean="0"/>
              <a:t>productive</a:t>
            </a:r>
            <a:r>
              <a:rPr lang="sr-Latn-RS" sz="1600" dirty="0" smtClean="0"/>
              <a:t> and</a:t>
            </a:r>
            <a:r>
              <a:rPr lang="en-US" sz="1600" dirty="0" smtClean="0"/>
              <a:t> non-productive hens. </a:t>
            </a:r>
            <a:endParaRPr lang="sr-Latn-RS" sz="1600" dirty="0" smtClean="0"/>
          </a:p>
          <a:p>
            <a:r>
              <a:rPr lang="en-US" sz="1600" dirty="0" smtClean="0"/>
              <a:t>Grantee name: </a:t>
            </a:r>
            <a:r>
              <a:rPr lang="de-DE" sz="1600" dirty="0" smtClean="0"/>
              <a:t>Beryl Eusemann</a:t>
            </a:r>
            <a:br>
              <a:rPr lang="de-DE" sz="1600" dirty="0" smtClean="0"/>
            </a:br>
            <a:r>
              <a:rPr lang="sr-Latn-RS" sz="1600" dirty="0" smtClean="0"/>
              <a:t>Host:</a:t>
            </a:r>
            <a:r>
              <a:rPr lang="en-US" sz="1600" dirty="0" smtClean="0"/>
              <a:t> Alejandro </a:t>
            </a:r>
            <a:r>
              <a:rPr lang="en-US" sz="1600" dirty="0" err="1" smtClean="0"/>
              <a:t>Rodríguez</a:t>
            </a:r>
            <a:r>
              <a:rPr lang="en-US" sz="1600" dirty="0" smtClean="0"/>
              <a:t> Navarro the University of Granada Spain</a:t>
            </a:r>
          </a:p>
          <a:p>
            <a:pPr>
              <a:buFont typeface="Arial" pitchFamily="34" charset="0"/>
              <a:buChar char="•"/>
            </a:pPr>
            <a:endParaRPr lang="sr-Latn-RS" sz="1600" dirty="0" smtClean="0"/>
          </a:p>
          <a:p>
            <a:pPr>
              <a:buFont typeface="Arial" pitchFamily="34" charset="0"/>
              <a:buChar char="•"/>
            </a:pPr>
            <a:endParaRPr lang="sr-Latn-RS" sz="1600" dirty="0" smtClean="0"/>
          </a:p>
          <a:p>
            <a:endParaRPr lang="sr-Latn-RS" sz="1600" dirty="0" smtClean="0"/>
          </a:p>
          <a:p>
            <a:endParaRPr lang="sr-Latn-RS" sz="1600" dirty="0" smtClean="0"/>
          </a:p>
          <a:p>
            <a:endParaRPr lang="sr-Latn-RS" sz="1600" dirty="0" smtClean="0"/>
          </a:p>
          <a:p>
            <a:endParaRPr lang="sr-Latn-RS" sz="1600" dirty="0" smtClean="0"/>
          </a:p>
          <a:p>
            <a:endParaRPr lang="sr-Latn-RS" sz="1600" dirty="0" smtClean="0"/>
          </a:p>
          <a:p>
            <a:endParaRPr lang="sr-Latn-RS" sz="1600" dirty="0" smtClean="0"/>
          </a:p>
          <a:p>
            <a:endParaRPr lang="sr-Latn-RS" sz="1600" dirty="0" smtClean="0"/>
          </a:p>
        </p:txBody>
      </p:sp>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89050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STSM title: </a:t>
            </a:r>
            <a:r>
              <a:rPr lang="en-US" sz="1600" b="0" dirty="0" smtClean="0"/>
              <a:t>Effect of ramps and genetic line on the prevalence of keel bone damage and foot lesions in hens housed in commercial aviaries </a:t>
            </a:r>
            <a:r>
              <a:rPr lang="sr-Latn-RS" sz="1600" b="0" dirty="0" smtClean="0"/>
              <a:t/>
            </a:r>
            <a:br>
              <a:rPr lang="sr-Latn-RS" sz="1600" b="0" dirty="0" smtClean="0"/>
            </a:br>
            <a:r>
              <a:rPr lang="en-US" sz="1600" b="0" dirty="0" smtClean="0"/>
              <a:t>Grantee name: Nikki Mackie </a:t>
            </a:r>
            <a:r>
              <a:rPr lang="sr-Latn-RS" sz="1600" b="0" dirty="0" smtClean="0"/>
              <a:t/>
            </a:r>
            <a:br>
              <a:rPr lang="sr-Latn-RS" sz="1600" b="0" dirty="0" smtClean="0"/>
            </a:br>
            <a:r>
              <a:rPr lang="sr-Latn-RS" sz="1600" b="0" dirty="0" smtClean="0"/>
              <a:t>Host: </a:t>
            </a:r>
            <a:r>
              <a:rPr lang="en-US" sz="1600" b="0" dirty="0" smtClean="0"/>
              <a:t>Flemish Research Institute for Agricultural, Fisheries and Food (ILVO) </a:t>
            </a:r>
            <a:r>
              <a:rPr lang="sr-Latn-RS" sz="1600" b="0" dirty="0" smtClean="0"/>
              <a:t>Belgium, </a:t>
            </a:r>
            <a:r>
              <a:rPr lang="en-US" sz="1600" b="0" dirty="0" smtClean="0"/>
              <a:t>Frank </a:t>
            </a:r>
            <a:r>
              <a:rPr lang="en-US" sz="1600" b="0" dirty="0" err="1" smtClean="0"/>
              <a:t>Tuyttens</a:t>
            </a:r>
            <a:r>
              <a:rPr lang="en-US" sz="1600" b="0" dirty="0" smtClean="0"/>
              <a:t> </a:t>
            </a:r>
            <a:r>
              <a:rPr lang="sr-Latn-RS" sz="1600" b="0" dirty="0" smtClean="0"/>
              <a:t/>
            </a:r>
            <a:br>
              <a:rPr lang="sr-Latn-RS" sz="1600" b="0" dirty="0" smtClean="0"/>
            </a:br>
            <a:r>
              <a:rPr lang="sr-Latn-RS" sz="1600" dirty="0" smtClean="0"/>
              <a:t/>
            </a:r>
            <a:br>
              <a:rPr lang="sr-Latn-RS" sz="1600" dirty="0" smtClean="0"/>
            </a:br>
            <a:endParaRPr lang="en-US" sz="1600" dirty="0"/>
          </a:p>
        </p:txBody>
      </p:sp>
      <p:sp>
        <p:nvSpPr>
          <p:cNvPr id="4" name="Rectangle 3"/>
          <p:cNvSpPr/>
          <p:nvPr/>
        </p:nvSpPr>
        <p:spPr>
          <a:xfrm>
            <a:off x="478465" y="1998921"/>
            <a:ext cx="8165805" cy="4524315"/>
          </a:xfrm>
          <a:prstGeom prst="rect">
            <a:avLst/>
          </a:prstGeom>
        </p:spPr>
        <p:txBody>
          <a:bodyPr wrap="square">
            <a:spAutoFit/>
          </a:bodyPr>
          <a:lstStyle/>
          <a:p>
            <a:pPr>
              <a:buFont typeface="Arial" pitchFamily="34" charset="0"/>
              <a:buChar char="•"/>
            </a:pPr>
            <a:r>
              <a:rPr lang="sr-Latn-RS" sz="1600" dirty="0" smtClean="0">
                <a:solidFill>
                  <a:schemeClr val="tx2">
                    <a:lumMod val="50000"/>
                  </a:schemeClr>
                </a:solidFill>
              </a:rPr>
              <a:t> </a:t>
            </a:r>
            <a:r>
              <a:rPr lang="en-US" sz="1600" dirty="0" smtClean="0">
                <a:solidFill>
                  <a:schemeClr val="tx2">
                    <a:lumMod val="50000"/>
                  </a:schemeClr>
                </a:solidFill>
              </a:rPr>
              <a:t>The main aim of the study was to determine whether ramps and genetic hybrid influence the prevalence of keel bone or foot damage on farms with aviary systems.</a:t>
            </a:r>
            <a:r>
              <a:rPr lang="sr-Latn-RS" sz="1600" dirty="0" smtClean="0">
                <a:solidFill>
                  <a:schemeClr val="tx2">
                    <a:lumMod val="50000"/>
                  </a:schemeClr>
                </a:solidFill>
              </a:rPr>
              <a:t> </a:t>
            </a:r>
            <a:r>
              <a:rPr lang="en-US" sz="1600" dirty="0" smtClean="0">
                <a:solidFill>
                  <a:schemeClr val="tx2">
                    <a:lumMod val="50000"/>
                  </a:schemeClr>
                </a:solidFill>
              </a:rPr>
              <a:t>Previous work</a:t>
            </a:r>
            <a:r>
              <a:rPr lang="sr-Latn-RS" sz="1600" dirty="0" smtClean="0">
                <a:solidFill>
                  <a:schemeClr val="tx2">
                    <a:lumMod val="50000"/>
                  </a:schemeClr>
                </a:solidFill>
              </a:rPr>
              <a:t>s</a:t>
            </a:r>
            <a:r>
              <a:rPr lang="en-US" sz="1600" dirty="0" smtClean="0">
                <a:solidFill>
                  <a:schemeClr val="tx2">
                    <a:lumMod val="50000"/>
                  </a:schemeClr>
                </a:solidFill>
              </a:rPr>
              <a:t> showed that provisions ramps and genetic hybrid can influence keel bone damage and foot pad disorder prevalence</a:t>
            </a:r>
            <a:r>
              <a:rPr lang="sr-Latn-RS" sz="1600" dirty="0" smtClean="0">
                <a:solidFill>
                  <a:schemeClr val="tx2">
                    <a:lumMod val="50000"/>
                  </a:schemeClr>
                </a:solidFill>
              </a:rPr>
              <a:t>. </a:t>
            </a:r>
            <a:r>
              <a:rPr lang="en-US" sz="1600" dirty="0" smtClean="0">
                <a:solidFill>
                  <a:schemeClr val="tx2">
                    <a:lumMod val="50000"/>
                  </a:schemeClr>
                </a:solidFill>
              </a:rPr>
              <a:t>However, the research was experimental and used small groups of birds and has not been replicated on farm level. </a:t>
            </a:r>
            <a:endParaRPr lang="sr-Latn-RS" sz="1600" dirty="0" smtClean="0">
              <a:solidFill>
                <a:schemeClr val="tx2">
                  <a:lumMod val="50000"/>
                </a:schemeClr>
              </a:solidFill>
            </a:endParaRPr>
          </a:p>
          <a:p>
            <a:pPr>
              <a:buFont typeface="Arial" pitchFamily="34" charset="0"/>
              <a:buChar char="•"/>
            </a:pPr>
            <a:endParaRPr lang="sr-Latn-RS" sz="1600" dirty="0" smtClean="0">
              <a:solidFill>
                <a:schemeClr val="tx2">
                  <a:lumMod val="50000"/>
                </a:schemeClr>
              </a:solidFill>
            </a:endParaRPr>
          </a:p>
          <a:p>
            <a:r>
              <a:rPr lang="en-US" sz="1600" dirty="0" smtClean="0">
                <a:solidFill>
                  <a:schemeClr val="tx2">
                    <a:lumMod val="50000"/>
                  </a:schemeClr>
                </a:solidFill>
              </a:rPr>
              <a:t>The main results were:</a:t>
            </a:r>
          </a:p>
          <a:p>
            <a:pPr>
              <a:buFontTx/>
              <a:buChar char="-"/>
            </a:pPr>
            <a:r>
              <a:rPr lang="sr-Latn-RS" sz="1600" dirty="0" smtClean="0">
                <a:solidFill>
                  <a:schemeClr val="tx2">
                    <a:lumMod val="50000"/>
                  </a:schemeClr>
                </a:solidFill>
              </a:rPr>
              <a:t>The </a:t>
            </a:r>
            <a:r>
              <a:rPr lang="en-US" sz="1600" dirty="0" smtClean="0">
                <a:solidFill>
                  <a:schemeClr val="tx2">
                    <a:lumMod val="50000"/>
                  </a:schemeClr>
                </a:solidFill>
              </a:rPr>
              <a:t>birds with access to ramps have slightly improved keel bone fracture prevalence but the difference is not so apparent as in other studies</a:t>
            </a:r>
            <a:r>
              <a:rPr lang="sr-Latn-RS" sz="1600" dirty="0" smtClean="0">
                <a:solidFill>
                  <a:schemeClr val="tx2">
                    <a:lumMod val="50000"/>
                  </a:schemeClr>
                </a:solidFill>
              </a:rPr>
              <a:t>.</a:t>
            </a:r>
          </a:p>
          <a:p>
            <a:pPr>
              <a:buFontTx/>
              <a:buChar char="-"/>
            </a:pPr>
            <a:r>
              <a:rPr lang="en-US" sz="1600" dirty="0" smtClean="0">
                <a:solidFill>
                  <a:schemeClr val="tx2">
                    <a:lumMod val="50000"/>
                  </a:schemeClr>
                </a:solidFill>
              </a:rPr>
              <a:t>High variability in the study may be due to ramp characteristics that differ between farms and placement of ramps in different locations may have different effects on how the birds move</a:t>
            </a:r>
            <a:endParaRPr lang="sr-Latn-RS" sz="1600" dirty="0" smtClean="0">
              <a:solidFill>
                <a:schemeClr val="tx2">
                  <a:lumMod val="50000"/>
                </a:schemeClr>
              </a:solidFill>
            </a:endParaRPr>
          </a:p>
          <a:p>
            <a:pPr>
              <a:buFontTx/>
              <a:buChar char="-"/>
            </a:pPr>
            <a:r>
              <a:rPr lang="en-US" sz="1600" dirty="0" smtClean="0">
                <a:solidFill>
                  <a:schemeClr val="tx2">
                    <a:lumMod val="50000"/>
                  </a:schemeClr>
                </a:solidFill>
              </a:rPr>
              <a:t>.Farms were visited at different ages and this will influence the prevalence of keel bone fractures in a flock because fracture score increases with age</a:t>
            </a:r>
            <a:r>
              <a:rPr lang="sr-Latn-RS" sz="1600" dirty="0" smtClean="0">
                <a:solidFill>
                  <a:schemeClr val="tx2">
                    <a:lumMod val="50000"/>
                  </a:schemeClr>
                </a:solidFill>
              </a:rPr>
              <a:t>. </a:t>
            </a:r>
          </a:p>
          <a:p>
            <a:pPr>
              <a:buFontTx/>
              <a:buChar char="-"/>
            </a:pPr>
            <a:r>
              <a:rPr lang="en-US" sz="1600" dirty="0" smtClean="0">
                <a:solidFill>
                  <a:schemeClr val="tx2">
                    <a:lumMod val="50000"/>
                  </a:schemeClr>
                </a:solidFill>
              </a:rPr>
              <a:t>It is the first time movements between tiers within commercial aviary systems have been studied with the aim to determine whether having access to ramps and genetic hybrid affect movement.</a:t>
            </a:r>
          </a:p>
          <a:p>
            <a:pPr>
              <a:buFont typeface="Arial" pitchFamily="34" charset="0"/>
              <a:buChar char="•"/>
            </a:pPr>
            <a:endParaRPr lang="sr-Latn-RS" sz="1600" dirty="0" smtClean="0">
              <a:solidFill>
                <a:schemeClr val="tx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37593" y="1648047"/>
            <a:ext cx="7668815" cy="4674993"/>
          </a:xfrm>
        </p:spPr>
        <p:txBody>
          <a:bodyPr>
            <a:noAutofit/>
          </a:bodyPr>
          <a:lstStyle/>
          <a:p>
            <a:r>
              <a:rPr lang="sr-Latn-RS" sz="1600" dirty="0" smtClean="0">
                <a:solidFill>
                  <a:schemeClr val="tx2">
                    <a:lumMod val="50000"/>
                  </a:schemeClr>
                </a:solidFill>
              </a:rPr>
              <a:t>I</a:t>
            </a:r>
            <a:r>
              <a:rPr lang="en-US" sz="1600" dirty="0" smtClean="0">
                <a:solidFill>
                  <a:schemeClr val="tx2">
                    <a:lumMod val="50000"/>
                  </a:schemeClr>
                </a:solidFill>
              </a:rPr>
              <a:t>n Serbia, change from the conventional cage system to the alternative systems is still in progress. 90% of producers who have switched to alternative systems opt for enriched cages</a:t>
            </a:r>
            <a:r>
              <a:rPr lang="sr-Latn-RS" sz="1600" dirty="0" smtClean="0">
                <a:solidFill>
                  <a:schemeClr val="tx2">
                    <a:lumMod val="50000"/>
                  </a:schemeClr>
                </a:solidFill>
              </a:rPr>
              <a:t>.</a:t>
            </a:r>
          </a:p>
          <a:p>
            <a:r>
              <a:rPr lang="en-US" sz="1600" dirty="0" smtClean="0">
                <a:solidFill>
                  <a:schemeClr val="tx2">
                    <a:lumMod val="50000"/>
                  </a:schemeClr>
                </a:solidFill>
              </a:rPr>
              <a:t>Detailed survey on egg producers and customers had been made, to hear their opinion about KBD or they know what KBD is, and for which production system they will decide when the directive 74 / EC comes into force (on 01.01.2021). We wanted to make a clear picture on how many hens are still in conventional cages, and how many producers already have completed enriched cages, in order to estimate the further development of avian systems for egg production. </a:t>
            </a:r>
            <a:endParaRPr lang="sr-Latn-RS" sz="1600" dirty="0" smtClean="0">
              <a:solidFill>
                <a:schemeClr val="tx2">
                  <a:lumMod val="50000"/>
                </a:schemeClr>
              </a:solidFill>
            </a:endParaRPr>
          </a:p>
          <a:p>
            <a:r>
              <a:rPr lang="en-US" sz="1600" dirty="0" smtClean="0">
                <a:solidFill>
                  <a:schemeClr val="tx2">
                    <a:lumMod val="50000"/>
                  </a:schemeClr>
                </a:solidFill>
              </a:rPr>
              <a:t>Database contacts</a:t>
            </a:r>
            <a:r>
              <a:rPr lang="sr-Latn-RS" sz="1600" dirty="0" smtClean="0">
                <a:solidFill>
                  <a:schemeClr val="tx2">
                    <a:lumMod val="50000"/>
                  </a:schemeClr>
                </a:solidFill>
              </a:rPr>
              <a:t> Serbia </a:t>
            </a:r>
          </a:p>
          <a:p>
            <a:r>
              <a:rPr lang="en-US" sz="1600" dirty="0" smtClean="0">
                <a:solidFill>
                  <a:schemeClr val="tx2">
                    <a:lumMod val="50000"/>
                  </a:schemeClr>
                </a:solidFill>
              </a:rPr>
              <a:t>The main goal of our STSM were to evaluate the prevalence of keel bone deformities of laying hens in Serbia</a:t>
            </a:r>
            <a:endParaRPr lang="sr-Latn-RS" sz="1600" dirty="0" smtClean="0">
              <a:solidFill>
                <a:schemeClr val="tx2">
                  <a:lumMod val="50000"/>
                </a:schemeClr>
              </a:solidFill>
            </a:endParaRPr>
          </a:p>
          <a:p>
            <a:r>
              <a:rPr lang="en-US" sz="1600" dirty="0" smtClean="0">
                <a:solidFill>
                  <a:schemeClr val="tx2">
                    <a:lumMod val="50000"/>
                  </a:schemeClr>
                </a:solidFill>
              </a:rPr>
              <a:t>The overall range of keel damage observed in conventional cages were only 1% and in enriched cages without equipment 3%. However, KBD of laying hens in enriched cages were present. In the first week of production 1% KBD in laying hens was 3 observed (22 week old), in the middle of egg production 35% (hens were 45 week old) and at the end of production 43% (hens were 76 week old). On the farm where laying hens were housed in free-range system KBD wasn’t perceived. The same results we were also found on households with different material of perches, usually home-made from the wood, where KBD wasn’t observed</a:t>
            </a:r>
            <a:endParaRPr lang="sr-Latn-RS" sz="1600" dirty="0" smtClean="0">
              <a:solidFill>
                <a:schemeClr val="tx2">
                  <a:lumMod val="50000"/>
                </a:schemeClr>
              </a:solidFill>
            </a:endParaRPr>
          </a:p>
          <a:p>
            <a:endParaRPr lang="sr-Latn-RS" sz="1600" dirty="0" smtClean="0">
              <a:solidFill>
                <a:schemeClr val="tx2">
                  <a:lumMod val="50000"/>
                </a:schemeClr>
              </a:solidFill>
            </a:endParaRPr>
          </a:p>
          <a:p>
            <a:endParaRPr lang="en-US" sz="1600" dirty="0">
              <a:solidFill>
                <a:schemeClr val="tx2">
                  <a:lumMod val="50000"/>
                </a:schemeClr>
              </a:solidFill>
            </a:endParaRPr>
          </a:p>
        </p:txBody>
      </p:sp>
      <p:sp>
        <p:nvSpPr>
          <p:cNvPr id="3" name="Title 2"/>
          <p:cNvSpPr>
            <a:spLocks noGrp="1"/>
          </p:cNvSpPr>
          <p:nvPr>
            <p:ph type="title"/>
          </p:nvPr>
        </p:nvSpPr>
        <p:spPr/>
        <p:txBody>
          <a:bodyPr/>
          <a:lstStyle/>
          <a:p>
            <a:r>
              <a:rPr lang="en-US" sz="1600" dirty="0" smtClean="0"/>
              <a:t>STSM title</a:t>
            </a:r>
            <a:r>
              <a:rPr lang="en-US" sz="1600" b="0" dirty="0" smtClean="0"/>
              <a:t>: Effect of perch arrangements in furnished cages on KBD (n°10) STSM Grantee name: Vida </a:t>
            </a:r>
            <a:r>
              <a:rPr lang="en-US" sz="1600" b="0" dirty="0" err="1" smtClean="0"/>
              <a:t>Rezar</a:t>
            </a:r>
            <a:r>
              <a:rPr lang="sr-Latn-RS" sz="1600" b="0" dirty="0" smtClean="0"/>
              <a:t/>
            </a:r>
            <a:br>
              <a:rPr lang="sr-Latn-RS" sz="1600" b="0" dirty="0" smtClean="0"/>
            </a:br>
            <a:r>
              <a:rPr lang="sr-Latn-RS" sz="1600" b="0" dirty="0" smtClean="0"/>
              <a:t>Host: </a:t>
            </a:r>
            <a:r>
              <a:rPr lang="en-GB" sz="1600" b="0" dirty="0" smtClean="0"/>
              <a:t>University of Novi Sad Faculty of Agriculture D</a:t>
            </a:r>
            <a:r>
              <a:rPr lang="sr-Latn-RS" sz="1600" b="0" dirty="0" smtClean="0"/>
              <a:t>epartment </a:t>
            </a:r>
            <a:r>
              <a:rPr lang="en-GB" sz="1600" b="0" dirty="0" smtClean="0"/>
              <a:t> of Animal Science</a:t>
            </a:r>
            <a:r>
              <a:rPr lang="sr-Latn-RS" sz="1600" b="0" dirty="0" smtClean="0"/>
              <a:t>, Mirjana Đukić Stojčić</a:t>
            </a:r>
            <a:br>
              <a:rPr lang="sr-Latn-RS" sz="1600" b="0" dirty="0" smtClean="0"/>
            </a:br>
            <a:endParaRPr lang="en-US" sz="16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56840" y="1860697"/>
            <a:ext cx="7668815" cy="4674993"/>
          </a:xfrm>
        </p:spPr>
        <p:txBody>
          <a:bodyPr>
            <a:normAutofit lnSpcReduction="10000"/>
          </a:bodyPr>
          <a:lstStyle/>
          <a:p>
            <a:r>
              <a:rPr lang="en-GB" sz="1600" dirty="0" smtClean="0">
                <a:solidFill>
                  <a:schemeClr val="tx2">
                    <a:lumMod val="50000"/>
                  </a:schemeClr>
                </a:solidFill>
              </a:rPr>
              <a:t>Although keel-bone damages have a significant negative impact on welfare in laying hens, the extent of the problems in Greek commercial flocks of layers is still unknown. The purpose of this STSM was to define the occurrence of the keel bone damage (KBD) in live laying hens in different production systems in Greece. </a:t>
            </a:r>
            <a:endParaRPr lang="en-US" sz="1600" dirty="0" smtClean="0">
              <a:solidFill>
                <a:schemeClr val="tx2">
                  <a:lumMod val="50000"/>
                </a:schemeClr>
              </a:solidFill>
            </a:endParaRPr>
          </a:p>
          <a:p>
            <a:r>
              <a:rPr lang="en-GB" sz="1600" dirty="0" smtClean="0">
                <a:solidFill>
                  <a:schemeClr val="tx2">
                    <a:lumMod val="50000"/>
                  </a:schemeClr>
                </a:solidFill>
              </a:rPr>
              <a:t>Interested industrial partners in Greece (commercial farms with different production systems) were chosen to cooperate in this study.  Each of these farms was chosen to match with others as comparable as possible (regarding hybrid type, rearing period, age of laying hens), and  each flock was assessed for keel bone damage and other welfare parameters (foot lesions - hyperkeratosis, dermatitis, bumble feet, comb pecking wounds, skin lesion, claws  and  feather condition). The internal and external egg quality from two different housing systems was determined as well.</a:t>
            </a:r>
            <a:endParaRPr lang="en-US" sz="1600" dirty="0" smtClean="0">
              <a:solidFill>
                <a:schemeClr val="tx2">
                  <a:lumMod val="50000"/>
                </a:schemeClr>
              </a:solidFill>
            </a:endParaRPr>
          </a:p>
          <a:p>
            <a:r>
              <a:rPr lang="en-GB" sz="1600" dirty="0" smtClean="0">
                <a:solidFill>
                  <a:schemeClr val="tx2">
                    <a:lumMod val="50000"/>
                  </a:schemeClr>
                </a:solidFill>
              </a:rPr>
              <a:t>The first investigation showed that KBD were present in all three observed production system in Greece. The average range of keel damage observed in laying hens kept in enriched cages was 23,8%. </a:t>
            </a:r>
            <a:endParaRPr lang="sr-Latn-RS" sz="1600" dirty="0" smtClean="0">
              <a:solidFill>
                <a:schemeClr val="tx2">
                  <a:lumMod val="50000"/>
                </a:schemeClr>
              </a:solidFill>
            </a:endParaRPr>
          </a:p>
          <a:p>
            <a:r>
              <a:rPr lang="sr-Latn-RS" sz="1600" dirty="0" smtClean="0">
                <a:solidFill>
                  <a:schemeClr val="tx2">
                    <a:lumMod val="50000"/>
                  </a:schemeClr>
                </a:solidFill>
              </a:rPr>
              <a:t>M</a:t>
            </a:r>
            <a:r>
              <a:rPr lang="en-GB" sz="1600" dirty="0" smtClean="0">
                <a:solidFill>
                  <a:schemeClr val="tx2">
                    <a:lumMod val="50000"/>
                  </a:schemeClr>
                </a:solidFill>
              </a:rPr>
              <a:t>ore layers with KBD problem was found (42,8%)</a:t>
            </a:r>
            <a:r>
              <a:rPr lang="sr-Latn-RS" sz="1600" dirty="0" smtClean="0">
                <a:solidFill>
                  <a:schemeClr val="tx2">
                    <a:lumMod val="50000"/>
                  </a:schemeClr>
                </a:solidFill>
              </a:rPr>
              <a:t> in </a:t>
            </a:r>
            <a:r>
              <a:rPr lang="en-GB" sz="1600" dirty="0" smtClean="0">
                <a:solidFill>
                  <a:schemeClr val="tx2">
                    <a:lumMod val="50000"/>
                  </a:schemeClr>
                </a:solidFill>
              </a:rPr>
              <a:t>free range system. </a:t>
            </a:r>
            <a:endParaRPr lang="en-US" sz="1600" dirty="0" smtClean="0">
              <a:solidFill>
                <a:schemeClr val="tx2">
                  <a:lumMod val="50000"/>
                </a:schemeClr>
              </a:solidFill>
            </a:endParaRPr>
          </a:p>
          <a:p>
            <a:r>
              <a:rPr lang="en-GB" sz="1600" dirty="0" smtClean="0">
                <a:solidFill>
                  <a:schemeClr val="tx2">
                    <a:lumMod val="50000"/>
                  </a:schemeClr>
                </a:solidFill>
              </a:rPr>
              <a:t>In floor system KBD was not recorded. Only a few hens had a slight deformity of keel bone.</a:t>
            </a:r>
            <a:endParaRPr lang="en-US" sz="1600" dirty="0" smtClean="0">
              <a:solidFill>
                <a:schemeClr val="tx2">
                  <a:lumMod val="50000"/>
                </a:schemeClr>
              </a:solidFill>
            </a:endParaRPr>
          </a:p>
          <a:p>
            <a:endParaRPr lang="en-US" sz="1600" dirty="0">
              <a:solidFill>
                <a:schemeClr val="tx2">
                  <a:lumMod val="50000"/>
                </a:schemeClr>
              </a:solidFill>
            </a:endParaRPr>
          </a:p>
        </p:txBody>
      </p:sp>
      <p:sp>
        <p:nvSpPr>
          <p:cNvPr id="3" name="Title 2"/>
          <p:cNvSpPr>
            <a:spLocks noGrp="1"/>
          </p:cNvSpPr>
          <p:nvPr>
            <p:ph type="title"/>
          </p:nvPr>
        </p:nvSpPr>
        <p:spPr/>
        <p:txBody>
          <a:bodyPr/>
          <a:lstStyle/>
          <a:p>
            <a:r>
              <a:rPr lang="en-GB" sz="1600" dirty="0" smtClean="0"/>
              <a:t>STSM title: </a:t>
            </a:r>
            <a:r>
              <a:rPr lang="en-GB" sz="1600" b="0" dirty="0" smtClean="0"/>
              <a:t>KBD occurrence in different production systems in Greece </a:t>
            </a:r>
            <a:r>
              <a:rPr lang="en-US" sz="1600" b="0" dirty="0" smtClean="0"/>
              <a:t/>
            </a:r>
            <a:br>
              <a:rPr lang="en-US" sz="1600" b="0" dirty="0" smtClean="0"/>
            </a:br>
            <a:r>
              <a:rPr lang="en-GB" sz="1600" b="0" dirty="0" smtClean="0"/>
              <a:t>Grantee name: </a:t>
            </a:r>
            <a:r>
              <a:rPr lang="en-GB" sz="1600" b="0" dirty="0" err="1" smtClean="0"/>
              <a:t>Mirjana</a:t>
            </a:r>
            <a:r>
              <a:rPr lang="en-GB" sz="1600" b="0" dirty="0" smtClean="0"/>
              <a:t> </a:t>
            </a:r>
            <a:r>
              <a:rPr lang="en-GB" sz="1600" b="0" dirty="0" err="1" smtClean="0"/>
              <a:t>Đukić</a:t>
            </a:r>
            <a:r>
              <a:rPr lang="en-GB" sz="1600" b="0" dirty="0" smtClean="0"/>
              <a:t> </a:t>
            </a:r>
            <a:r>
              <a:rPr lang="en-GB" sz="1600" b="0" dirty="0" err="1" smtClean="0"/>
              <a:t>Stojčić</a:t>
            </a:r>
            <a:r>
              <a:rPr lang="en-US" sz="1600" b="0" dirty="0" smtClean="0"/>
              <a:t/>
            </a:r>
            <a:br>
              <a:rPr lang="en-US" sz="1600" b="0" dirty="0" smtClean="0"/>
            </a:br>
            <a:r>
              <a:rPr lang="sr-Latn-RS" sz="1600" b="0" dirty="0" smtClean="0"/>
              <a:t>Host: </a:t>
            </a:r>
            <a:r>
              <a:rPr lang="en-GB" sz="1600" b="0" dirty="0" smtClean="0"/>
              <a:t>Veterinary Research Institute, Hellenic Agricultural Organization-</a:t>
            </a:r>
            <a:r>
              <a:rPr lang="en-GB" sz="1600" b="0" dirty="0" err="1" smtClean="0"/>
              <a:t>demeter</a:t>
            </a:r>
            <a:r>
              <a:rPr lang="sr-Latn-RS" sz="1600" b="0" cap="all" dirty="0" smtClean="0"/>
              <a:t>, </a:t>
            </a:r>
            <a:r>
              <a:rPr lang="en-GB" sz="1600" b="0" dirty="0" smtClean="0"/>
              <a:t>Dr </a:t>
            </a:r>
            <a:r>
              <a:rPr lang="en-GB" sz="1600" b="0" dirty="0" err="1" smtClean="0"/>
              <a:t>Evangelia</a:t>
            </a:r>
            <a:r>
              <a:rPr lang="en-GB" sz="1600" b="0" dirty="0" smtClean="0"/>
              <a:t> N. </a:t>
            </a:r>
            <a:r>
              <a:rPr lang="en-GB" sz="1600" b="0" dirty="0" err="1" smtClean="0"/>
              <a:t>Sossidou</a:t>
            </a:r>
            <a:r>
              <a:rPr lang="en-GB" sz="1600" b="0" dirty="0" smtClean="0"/>
              <a:t> </a:t>
            </a:r>
            <a:r>
              <a:rPr lang="sr-Latn-RS" sz="1600" b="0" dirty="0" smtClean="0"/>
              <a:t> </a:t>
            </a:r>
            <a:r>
              <a:rPr lang="sr-Latn-RS" sz="1600" dirty="0" smtClean="0"/>
              <a:t/>
            </a:r>
            <a:br>
              <a:rPr lang="sr-Latn-RS" sz="1600" dirty="0" smtClean="0"/>
            </a:b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37593" y="1839433"/>
            <a:ext cx="7668815" cy="4674993"/>
          </a:xfrm>
        </p:spPr>
        <p:txBody>
          <a:bodyPr>
            <a:normAutofit lnSpcReduction="10000"/>
          </a:bodyPr>
          <a:lstStyle/>
          <a:p>
            <a:r>
              <a:rPr lang="en-US" sz="1600" dirty="0" smtClean="0">
                <a:solidFill>
                  <a:schemeClr val="tx2">
                    <a:lumMod val="50000"/>
                  </a:schemeClr>
                </a:solidFill>
              </a:rPr>
              <a:t>The purpose of this STSM was to learn methods and use of radiography, palpation, </a:t>
            </a:r>
            <a:r>
              <a:rPr lang="en-US" sz="1600" dirty="0" err="1" smtClean="0">
                <a:solidFill>
                  <a:schemeClr val="tx2">
                    <a:lumMod val="50000"/>
                  </a:schemeClr>
                </a:solidFill>
              </a:rPr>
              <a:t>thermography</a:t>
            </a:r>
            <a:r>
              <a:rPr lang="en-US" sz="1600" dirty="0" smtClean="0">
                <a:solidFill>
                  <a:schemeClr val="tx2">
                    <a:lumMod val="50000"/>
                  </a:schemeClr>
                </a:solidFill>
              </a:rPr>
              <a:t>, and visual examination after dissection, to document the occurrence of KBD (Keel bone damage) immediately following collisions in the dusk/dark period.</a:t>
            </a:r>
            <a:endParaRPr lang="sr-Latn-RS" sz="1600" dirty="0" smtClean="0">
              <a:solidFill>
                <a:schemeClr val="tx2">
                  <a:lumMod val="50000"/>
                </a:schemeClr>
              </a:solidFill>
            </a:endParaRPr>
          </a:p>
          <a:p>
            <a:r>
              <a:rPr lang="en-US" sz="1600" dirty="0" smtClean="0">
                <a:solidFill>
                  <a:schemeClr val="tx2">
                    <a:lumMod val="50000"/>
                  </a:schemeClr>
                </a:solidFill>
              </a:rPr>
              <a:t>As for the results of our experiment, we did not get the results we expected. Our assumption that we will be able to find a chicken with fresh fracture, using radiographs on the first day, was not confirmed. During the experiment, we did not detect fresh fractures immediately after a fall. </a:t>
            </a:r>
            <a:endParaRPr lang="sr-Latn-RS" sz="1600" dirty="0" smtClean="0">
              <a:solidFill>
                <a:schemeClr val="tx2">
                  <a:lumMod val="50000"/>
                </a:schemeClr>
              </a:solidFill>
            </a:endParaRPr>
          </a:p>
          <a:p>
            <a:r>
              <a:rPr lang="en-US" sz="1600" dirty="0" smtClean="0">
                <a:solidFill>
                  <a:schemeClr val="tx2">
                    <a:lumMod val="50000"/>
                  </a:schemeClr>
                </a:solidFill>
              </a:rPr>
              <a:t>We came to the conclusion that the use of thermal cameras in KBD detection is not possible. Feather is a good thermal insulator. The feathering of chickens was different in the breast area, so thermal camera images are not usable and cannot be compared to each other.</a:t>
            </a:r>
            <a:endParaRPr lang="sr-Latn-RS" sz="1600" dirty="0" smtClean="0">
              <a:solidFill>
                <a:schemeClr val="tx2">
                  <a:lumMod val="50000"/>
                </a:schemeClr>
              </a:solidFill>
            </a:endParaRPr>
          </a:p>
          <a:p>
            <a:r>
              <a:rPr lang="en-US" sz="1600" dirty="0" smtClean="0">
                <a:solidFill>
                  <a:schemeClr val="tx2">
                    <a:lumMod val="50000"/>
                  </a:schemeClr>
                </a:solidFill>
              </a:rPr>
              <a:t> Also, a correlation between radiographic and thermal images cannot be established. </a:t>
            </a:r>
            <a:endParaRPr lang="sr-Latn-RS" sz="1600" dirty="0" smtClean="0">
              <a:solidFill>
                <a:schemeClr val="tx2">
                  <a:lumMod val="50000"/>
                </a:schemeClr>
              </a:solidFill>
            </a:endParaRPr>
          </a:p>
          <a:p>
            <a:r>
              <a:rPr lang="en-US" sz="1600" dirty="0" smtClean="0">
                <a:solidFill>
                  <a:schemeClr val="tx2">
                    <a:lumMod val="50000"/>
                  </a:schemeClr>
                </a:solidFill>
              </a:rPr>
              <a:t>We confirmed that keel bone deformities couldn’t be determined with certainty by radiograph analysis, because some deformities of the keel bone can only be confirmed by palpation. Therefore, a combination of palpation and radiograph analysis seems to be necessary to examine the complete extent of keel bone damage.</a:t>
            </a:r>
            <a:endParaRPr lang="en-US" sz="1600" dirty="0">
              <a:solidFill>
                <a:schemeClr val="tx2">
                  <a:lumMod val="50000"/>
                </a:schemeClr>
              </a:solidFill>
            </a:endParaRPr>
          </a:p>
        </p:txBody>
      </p:sp>
      <p:sp>
        <p:nvSpPr>
          <p:cNvPr id="3" name="Title 2"/>
          <p:cNvSpPr>
            <a:spLocks noGrp="1"/>
          </p:cNvSpPr>
          <p:nvPr>
            <p:ph type="title"/>
          </p:nvPr>
        </p:nvSpPr>
        <p:spPr/>
        <p:txBody>
          <a:bodyPr/>
          <a:lstStyle/>
          <a:p>
            <a:r>
              <a:rPr lang="en-GB" sz="1600" dirty="0" smtClean="0"/>
              <a:t>STSM title: </a:t>
            </a:r>
            <a:r>
              <a:rPr lang="en-GB" sz="1600" b="0" dirty="0" smtClean="0"/>
              <a:t>Identification of fractures at the point of occurrence and comparison of assessment methods</a:t>
            </a:r>
            <a:r>
              <a:rPr lang="en-US" sz="1600" b="0" dirty="0" smtClean="0"/>
              <a:t/>
            </a:r>
            <a:br>
              <a:rPr lang="en-US" sz="1600" b="0" dirty="0" smtClean="0"/>
            </a:br>
            <a:r>
              <a:rPr lang="en-GB" sz="1600" b="0" dirty="0" smtClean="0"/>
              <a:t>Grantee name: </a:t>
            </a:r>
            <a:r>
              <a:rPr lang="en-GB" sz="1600" b="0" dirty="0" err="1" smtClean="0"/>
              <a:t>Mirjana</a:t>
            </a:r>
            <a:r>
              <a:rPr lang="en-GB" sz="1600" b="0" dirty="0" smtClean="0"/>
              <a:t> </a:t>
            </a:r>
            <a:r>
              <a:rPr lang="en-GB" sz="1600" b="0" dirty="0" err="1" smtClean="0"/>
              <a:t>Đukić</a:t>
            </a:r>
            <a:r>
              <a:rPr lang="en-GB" sz="1600" b="0" dirty="0" smtClean="0"/>
              <a:t> </a:t>
            </a:r>
            <a:r>
              <a:rPr lang="en-GB" sz="1600" b="0" dirty="0" err="1" smtClean="0"/>
              <a:t>Stojčić</a:t>
            </a:r>
            <a:r>
              <a:rPr lang="sr-Latn-RS" sz="1600" b="0" dirty="0" smtClean="0"/>
              <a:t/>
            </a:r>
            <a:br>
              <a:rPr lang="sr-Latn-RS" sz="1600" b="0" dirty="0" smtClean="0"/>
            </a:br>
            <a:r>
              <a:rPr lang="sr-Latn-RS" sz="1600" b="0" dirty="0" smtClean="0"/>
              <a:t>Host: </a:t>
            </a:r>
            <a:r>
              <a:rPr lang="en-GB" sz="1600" b="0" dirty="0" smtClean="0"/>
              <a:t>Veterinary Public Health Institute, Animal Welfare Division, </a:t>
            </a:r>
            <a:r>
              <a:rPr lang="en-GB" sz="1600" b="0" dirty="0" err="1" smtClean="0"/>
              <a:t>Zollikofen</a:t>
            </a:r>
            <a:r>
              <a:rPr lang="sr-Cyrl-RS" sz="1600" b="0" dirty="0" smtClean="0"/>
              <a:t>, </a:t>
            </a:r>
            <a:r>
              <a:rPr lang="sr-Latn-RS" sz="1600" b="0" dirty="0" smtClean="0"/>
              <a:t>Dr M</a:t>
            </a:r>
            <a:r>
              <a:rPr lang="en-US" sz="1600" b="0" dirty="0" err="1" smtClean="0"/>
              <a:t>ichael</a:t>
            </a:r>
            <a:r>
              <a:rPr lang="sr-Latn-RS" sz="1600" b="0" dirty="0" smtClean="0"/>
              <a:t> T</a:t>
            </a:r>
            <a:r>
              <a:rPr lang="en-US" sz="1600" b="0" dirty="0" err="1" smtClean="0"/>
              <a:t>oscano</a:t>
            </a:r>
            <a:r>
              <a:rPr lang="sr-Latn-RS" sz="1600" b="0" dirty="0" smtClean="0"/>
              <a:t/>
            </a:r>
            <a:br>
              <a:rPr lang="sr-Latn-RS" sz="1600" b="0" dirty="0" smtClean="0"/>
            </a:br>
            <a:endParaRPr lang="en-US" sz="16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sz="1600" dirty="0" smtClean="0"/>
              <a:t> </a:t>
            </a:r>
            <a:r>
              <a:rPr lang="en-US" sz="1600" dirty="0" smtClean="0"/>
              <a:t>STSM title: </a:t>
            </a:r>
            <a:r>
              <a:rPr lang="sr-Latn-RS" sz="1600" b="0" dirty="0" smtClean="0"/>
              <a:t>K</a:t>
            </a:r>
            <a:r>
              <a:rPr lang="en-US" sz="1600" b="0" dirty="0" smtClean="0"/>
              <a:t>eel bone fracture prevalence in</a:t>
            </a:r>
            <a:r>
              <a:rPr lang="sr-Latn-RS" sz="1600" b="0" dirty="0" smtClean="0"/>
              <a:t> </a:t>
            </a:r>
            <a:r>
              <a:rPr lang="en-US" sz="1600" b="0" dirty="0" smtClean="0"/>
              <a:t>productive</a:t>
            </a:r>
            <a:r>
              <a:rPr lang="sr-Latn-RS" sz="1600" b="0" dirty="0" smtClean="0"/>
              <a:t> and</a:t>
            </a:r>
            <a:r>
              <a:rPr lang="en-US" sz="1600" b="0" dirty="0" smtClean="0"/>
              <a:t> non-productive hens. </a:t>
            </a:r>
            <a:r>
              <a:rPr lang="sr-Latn-RS" sz="1600" b="0" dirty="0" smtClean="0"/>
              <a:t/>
            </a:r>
            <a:br>
              <a:rPr lang="sr-Latn-RS" sz="1600" b="0" dirty="0" smtClean="0"/>
            </a:br>
            <a:r>
              <a:rPr lang="en-US" sz="1600" b="0" dirty="0" smtClean="0"/>
              <a:t>Grantee name: </a:t>
            </a:r>
            <a:r>
              <a:rPr lang="de-DE" sz="1600" b="0" dirty="0" smtClean="0"/>
              <a:t>Beryl Eusemann</a:t>
            </a:r>
            <a:br>
              <a:rPr lang="de-DE" sz="1600" b="0" dirty="0" smtClean="0"/>
            </a:br>
            <a:r>
              <a:rPr lang="sr-Latn-RS" sz="1600" b="0" dirty="0" smtClean="0"/>
              <a:t>Host:</a:t>
            </a:r>
            <a:r>
              <a:rPr lang="en-US" sz="1600" b="0" dirty="0" smtClean="0"/>
              <a:t> </a:t>
            </a:r>
            <a:r>
              <a:rPr lang="es-ES" sz="1600" b="0" dirty="0" smtClean="0"/>
              <a:t>Prof. Alejandro Rodríguez Navarro / Universidad de Granada, Departamento Mineralogía y Petrología</a:t>
            </a:r>
            <a:r>
              <a:rPr lang="sr-Latn-RS" sz="1600" b="0" dirty="0" smtClean="0"/>
              <a:t>, </a:t>
            </a:r>
            <a:r>
              <a:rPr lang="en-US" sz="1600" b="0" dirty="0" smtClean="0"/>
              <a:t>Spain</a:t>
            </a:r>
            <a:r>
              <a:rPr lang="sr-Latn-RS" sz="1600" dirty="0" smtClean="0"/>
              <a:t/>
            </a:r>
            <a:br>
              <a:rPr lang="sr-Latn-RS" sz="1600" dirty="0" smtClean="0"/>
            </a:br>
            <a:endParaRPr lang="nl-BE" sz="1600" dirty="0"/>
          </a:p>
        </p:txBody>
      </p:sp>
      <p:sp>
        <p:nvSpPr>
          <p:cNvPr id="5" name="Rectangle 4"/>
          <p:cNvSpPr/>
          <p:nvPr/>
        </p:nvSpPr>
        <p:spPr>
          <a:xfrm>
            <a:off x="738188" y="1499191"/>
            <a:ext cx="7667625" cy="4770537"/>
          </a:xfrm>
          <a:prstGeom prst="rect">
            <a:avLst/>
          </a:prstGeom>
        </p:spPr>
        <p:txBody>
          <a:bodyPr wrap="square">
            <a:spAutoFit/>
          </a:bodyPr>
          <a:lstStyle/>
          <a:p>
            <a:pPr>
              <a:buFont typeface="Arial" pitchFamily="34" charset="0"/>
              <a:buChar char="•"/>
            </a:pPr>
            <a:endParaRPr lang="sr-Latn-RS" sz="1600" dirty="0" smtClean="0"/>
          </a:p>
          <a:p>
            <a:r>
              <a:rPr lang="en-US" sz="1600" dirty="0" smtClean="0"/>
              <a:t>In Celle w</a:t>
            </a:r>
            <a:r>
              <a:rPr lang="sr-Latn-RS" sz="1600" dirty="0" smtClean="0"/>
              <a:t>as</a:t>
            </a:r>
            <a:r>
              <a:rPr lang="en-US" sz="1600" dirty="0" smtClean="0"/>
              <a:t> had found a </a:t>
            </a:r>
            <a:r>
              <a:rPr lang="en-US" sz="1600" dirty="0" err="1" smtClean="0"/>
              <a:t>significat</a:t>
            </a:r>
            <a:r>
              <a:rPr lang="en-US" sz="1600" dirty="0" smtClean="0"/>
              <a:t> lower keel bone fracture prevalence in non-productive hens. </a:t>
            </a:r>
            <a:endParaRPr lang="sr-Latn-RS" sz="1600" dirty="0" smtClean="0"/>
          </a:p>
          <a:p>
            <a:r>
              <a:rPr lang="en-US" sz="1600" dirty="0" smtClean="0"/>
              <a:t>In Granada, we analyzed </a:t>
            </a:r>
            <a:r>
              <a:rPr lang="en-US" sz="1600" dirty="0" err="1" smtClean="0"/>
              <a:t>tibiotarsi</a:t>
            </a:r>
            <a:r>
              <a:rPr lang="en-US" sz="1600" dirty="0" smtClean="0"/>
              <a:t> of both groups and of two different layer lines (a high performing and a low performing line) using </a:t>
            </a:r>
            <a:r>
              <a:rPr lang="en-US" sz="1600" dirty="0" err="1" smtClean="0"/>
              <a:t>thermogravimetric</a:t>
            </a:r>
            <a:r>
              <a:rPr lang="en-US" sz="1600" dirty="0" smtClean="0"/>
              <a:t> analysis, Fourier-transform infrared spectroscopy, X-ray diffraction, three-point bending test and scanning electron microscopy.</a:t>
            </a:r>
          </a:p>
          <a:p>
            <a:r>
              <a:rPr lang="en-US" sz="1600" dirty="0" smtClean="0"/>
              <a:t> </a:t>
            </a:r>
          </a:p>
          <a:p>
            <a:r>
              <a:rPr lang="en-US" sz="1600" dirty="0" smtClean="0"/>
              <a:t>The main results were:</a:t>
            </a:r>
          </a:p>
          <a:p>
            <a:r>
              <a:rPr lang="en-US" sz="1600" dirty="0" smtClean="0"/>
              <a:t> </a:t>
            </a:r>
          </a:p>
          <a:p>
            <a:r>
              <a:rPr lang="en-US" sz="1600" dirty="0" smtClean="0"/>
              <a:t>-       Comparison of non-productive vs. productive hens:</a:t>
            </a:r>
          </a:p>
          <a:p>
            <a:r>
              <a:rPr lang="en-US" sz="1600" dirty="0" smtClean="0"/>
              <a:t>A greater bone diameter of </a:t>
            </a:r>
            <a:r>
              <a:rPr lang="en-US" sz="1600" dirty="0" err="1" smtClean="0"/>
              <a:t>tibiotarsi</a:t>
            </a:r>
            <a:r>
              <a:rPr lang="en-US" sz="1600" dirty="0" smtClean="0"/>
              <a:t> in non-productive hens;</a:t>
            </a:r>
          </a:p>
          <a:p>
            <a:r>
              <a:rPr lang="en-US" sz="1600" dirty="0" smtClean="0"/>
              <a:t>Higher bone breaking strength in non-productive hens;</a:t>
            </a:r>
          </a:p>
          <a:p>
            <a:r>
              <a:rPr lang="en-US" sz="1600" dirty="0" smtClean="0"/>
              <a:t>Lower degree of mineralization of cortical bone in non-productive hens;</a:t>
            </a:r>
          </a:p>
          <a:p>
            <a:r>
              <a:rPr lang="en-US" sz="1600" dirty="0" smtClean="0"/>
              <a:t>Higher degree of orientation of </a:t>
            </a:r>
            <a:r>
              <a:rPr lang="en-US" sz="1600" dirty="0" err="1" smtClean="0"/>
              <a:t>hydroxyapatite</a:t>
            </a:r>
            <a:r>
              <a:rPr lang="en-US" sz="1600" dirty="0" smtClean="0"/>
              <a:t> crystals in productive hens (indicative of increased bone mineral maturity);</a:t>
            </a:r>
          </a:p>
          <a:p>
            <a:r>
              <a:rPr lang="en-US" sz="1600" dirty="0" err="1" smtClean="0"/>
              <a:t>Medullary</a:t>
            </a:r>
            <a:r>
              <a:rPr lang="en-US" sz="1600" dirty="0" smtClean="0"/>
              <a:t> bone present in </a:t>
            </a:r>
            <a:r>
              <a:rPr lang="en-US" sz="1600" dirty="0" err="1" smtClean="0"/>
              <a:t>tibiotarsi</a:t>
            </a:r>
            <a:r>
              <a:rPr lang="en-US" sz="1600" dirty="0" smtClean="0"/>
              <a:t> of productive but not of non-productive hens.</a:t>
            </a:r>
          </a:p>
          <a:p>
            <a:r>
              <a:rPr lang="en-US" sz="1600" dirty="0" smtClean="0"/>
              <a:t> </a:t>
            </a:r>
          </a:p>
          <a:p>
            <a:endParaRPr lang="sr-Latn-RS" sz="1600" dirty="0" smtClean="0"/>
          </a:p>
        </p:txBody>
      </p:sp>
    </p:spTree>
    <p:extLst>
      <p:ext uri="{BB962C8B-B14F-4D97-AF65-F5344CB8AC3E}">
        <p14:creationId xmlns="" xmlns:p14="http://schemas.microsoft.com/office/powerpoint/2010/main" val="890507337"/>
      </p:ext>
    </p:extLst>
  </p:cSld>
  <p:clrMapOvr>
    <a:masterClrMapping/>
  </p:clrMapOvr>
</p:sld>
</file>

<file path=ppt/theme/theme1.xml><?xml version="1.0" encoding="utf-8"?>
<a:theme xmlns:a="http://schemas.openxmlformats.org/drawingml/2006/main" name="KBDCOST_templatepp">
  <a:themeElements>
    <a:clrScheme name="COST COLORS">
      <a:dk1>
        <a:srgbClr val="000000"/>
      </a:dk1>
      <a:lt1>
        <a:srgbClr val="FFFFFF"/>
      </a:lt1>
      <a:dk2>
        <a:srgbClr val="737373"/>
      </a:dk2>
      <a:lt2>
        <a:srgbClr val="D2D2CD"/>
      </a:lt2>
      <a:accent1>
        <a:srgbClr val="2D3778"/>
      </a:accent1>
      <a:accent2>
        <a:srgbClr val="6E82BE"/>
      </a:accent2>
      <a:accent3>
        <a:srgbClr val="692364"/>
      </a:accent3>
      <a:accent4>
        <a:srgbClr val="961E64"/>
      </a:accent4>
      <a:accent5>
        <a:srgbClr val="E1783C"/>
      </a:accent5>
      <a:accent6>
        <a:srgbClr val="00AB9D"/>
      </a:accent6>
      <a:hlink>
        <a:srgbClr val="D7D2C3"/>
      </a:hlink>
      <a:folHlink>
        <a:srgbClr val="9B9B9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ST_ppt_4X3_161212" id="{D9B20EF4-AFCE-AC46-AFE5-4469400EED43}" vid="{FFDE8392-450E-EA48-AE8D-B46B652FA9E8}"/>
    </a:ext>
  </a:extLst>
</a:theme>
</file>

<file path=ppt/theme/theme2.xml><?xml version="1.0" encoding="utf-8"?>
<a:theme xmlns:a="http://schemas.openxmlformats.org/drawingml/2006/main" name="Blue and Green">
  <a:themeElements>
    <a:clrScheme name="COST 1">
      <a:dk1>
        <a:srgbClr val="000000"/>
      </a:dk1>
      <a:lt1>
        <a:srgbClr val="FFFFFF"/>
      </a:lt1>
      <a:dk2>
        <a:srgbClr val="656865"/>
      </a:dk2>
      <a:lt2>
        <a:srgbClr val="C5C5BD"/>
      </a:lt2>
      <a:accent1>
        <a:srgbClr val="263264"/>
      </a:accent1>
      <a:accent2>
        <a:srgbClr val="5E78AD"/>
      </a:accent2>
      <a:accent3>
        <a:srgbClr val="5B2650"/>
      </a:accent3>
      <a:accent4>
        <a:srgbClr val="99245C"/>
      </a:accent4>
      <a:accent5>
        <a:srgbClr val="E5713E"/>
      </a:accent5>
      <a:accent6>
        <a:srgbClr val="00AB9D"/>
      </a:accent6>
      <a:hlink>
        <a:srgbClr val="C8C3B1"/>
      </a:hlink>
      <a:folHlink>
        <a:srgbClr val="8A8F8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ST_ppt_4X3_161212" id="{D9B20EF4-AFCE-AC46-AFE5-4469400EED43}" vid="{B5B75051-33E4-7E4D-8F64-F88EBDE5F8E2}"/>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KBDCOST_templatepp</Template>
  <TotalTime>672</TotalTime>
  <Words>1935</Words>
  <Application>Microsoft Office PowerPoint</Application>
  <PresentationFormat>On-screen Show (4:3)</PresentationFormat>
  <Paragraphs>167</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KBDCOST_templatepp</vt:lpstr>
      <vt:lpstr>Blue and Green</vt:lpstr>
      <vt:lpstr>Update on the progress of WG3</vt:lpstr>
      <vt:lpstr>Working group 3</vt:lpstr>
      <vt:lpstr>Completed STSMs KeelBoneDamage 2017/2018 – 2nd Grant period (WG3)</vt:lpstr>
      <vt:lpstr>Slide 4</vt:lpstr>
      <vt:lpstr>STSM title: Effect of ramps and genetic line on the prevalence of keel bone damage and foot lesions in hens housed in commercial aviaries  Grantee name: Nikki Mackie  Host: Flemish Research Institute for Agricultural, Fisheries and Food (ILVO) Belgium, Frank Tuyttens   </vt:lpstr>
      <vt:lpstr>STSM title: Effect of perch arrangements in furnished cages on KBD (n°10) STSM Grantee name: Vida Rezar Host: University of Novi Sad Faculty of Agriculture Department  of Animal Science, Mirjana Đukić Stojčić </vt:lpstr>
      <vt:lpstr>STSM title: KBD occurrence in different production systems in Greece  Grantee name: Mirjana Đukić Stojčić Host: Veterinary Research Institute, Hellenic Agricultural Organization-demeter, Dr Evangelia N. Sossidou   </vt:lpstr>
      <vt:lpstr>STSM title: Identification of fractures at the point of occurrence and comparison of assessment methods Grantee name: Mirjana Đukić Stojčić Host: Veterinary Public Health Institute, Animal Welfare Division, Zollikofen, Dr Michael Toscano </vt:lpstr>
      <vt:lpstr> STSM title: Keel bone fracture prevalence in productive and non-productive hens.  Grantee name: Beryl Eusemann Host: Prof. Alejandro Rodríguez Navarro / Universidad de Granada, Departamento Mineralogía y Petrología, Spain </vt:lpstr>
      <vt:lpstr>Slide 10</vt:lpstr>
      <vt:lpstr> STSM title: Identifying causes and solutions of Keel Bone Damage in laying hens STSM  Grantee name: Lazarin Velikov Lazarov Host: Veterinary Public Health Institute, Animal Welfare Division, Zollikofen, Dr Michael Toscano </vt:lpstr>
      <vt:lpstr>Slide 12</vt:lpstr>
      <vt:lpstr>Training Schools</vt:lpstr>
      <vt:lpstr>Activeties</vt:lpstr>
      <vt:lpstr>Middle Europe     </vt:lpstr>
      <vt:lpstr>Southeast Europe  Balkan region  </vt:lpstr>
      <vt:lpstr>Dissemination and publication</vt:lpstr>
      <vt:lpstr>Slide 18</vt:lpstr>
    </vt:vector>
  </TitlesOfParts>
  <Company>PROVANT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KEMPEN Ine</dc:creator>
  <cp:lastModifiedBy>User</cp:lastModifiedBy>
  <cp:revision>109</cp:revision>
  <dcterms:created xsi:type="dcterms:W3CDTF">2017-05-12T09:23:04Z</dcterms:created>
  <dcterms:modified xsi:type="dcterms:W3CDTF">2018-09-14T19:01:59Z</dcterms:modified>
</cp:coreProperties>
</file>